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6"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14"/>
    <p:restoredTop sz="79517"/>
  </p:normalViewPr>
  <p:slideViewPr>
    <p:cSldViewPr snapToGrid="0" snapToObjects="1">
      <p:cViewPr varScale="1">
        <p:scale>
          <a:sx n="123" d="100"/>
          <a:sy n="123" d="100"/>
        </p:scale>
        <p:origin x="126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D8BB21-B2F3-9041-985D-A68C070DDA03}" type="datetimeFigureOut">
              <a:rPr lang="en-US" smtClean="0"/>
              <a:t>11/9/20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0130BB-E72D-EC4F-9F28-A499837F2513}" type="slidenum">
              <a:rPr lang="en-US" smtClean="0"/>
              <a:t>‹#›</a:t>
            </a:fld>
            <a:endParaRPr lang="en-US"/>
          </a:p>
        </p:txBody>
      </p:sp>
    </p:spTree>
    <p:extLst>
      <p:ext uri="{BB962C8B-B14F-4D97-AF65-F5344CB8AC3E}">
        <p14:creationId xmlns:p14="http://schemas.microsoft.com/office/powerpoint/2010/main" val="1138333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IMERG Final has clearly higher peak intensity values; this is reflected in the return period</a:t>
            </a:r>
          </a:p>
          <a:p>
            <a:pPr marL="171450" indent="-171450">
              <a:buFont typeface="Arial" panose="020B0604020202020204" pitchFamily="34" charset="0"/>
              <a:buChar char="•"/>
            </a:pPr>
            <a:r>
              <a:rPr lang="en-US" dirty="0"/>
              <a:t>IMERG Early has similar values to IMERG Final for most events, but also contains more noise; it appears that the Final algorithm eliminates altogether a number of storms that show up as low values in the Early version, but that the larger storms match more closely but tend to be slightly larger in the Final version</a:t>
            </a:r>
          </a:p>
          <a:p>
            <a:pPr marL="171450" indent="-171450">
              <a:buFont typeface="Arial" panose="020B0604020202020204" pitchFamily="34" charset="0"/>
              <a:buChar char="•"/>
            </a:pPr>
            <a:r>
              <a:rPr lang="en-US" dirty="0"/>
              <a:t>Verified locations only eliminates a lot of the noise in precipitation depth and duration from IMERGE  in particular – barely above threshold precipitation events probably did not trigger landslide</a:t>
            </a:r>
          </a:p>
        </p:txBody>
      </p:sp>
      <p:sp>
        <p:nvSpPr>
          <p:cNvPr id="4" name="Slide Number Placeholder 3"/>
          <p:cNvSpPr>
            <a:spLocks noGrp="1"/>
          </p:cNvSpPr>
          <p:nvPr>
            <p:ph type="sldNum" sz="quarter" idx="5"/>
          </p:nvPr>
        </p:nvSpPr>
        <p:spPr/>
        <p:txBody>
          <a:bodyPr/>
          <a:lstStyle/>
          <a:p>
            <a:fld id="{D50130BB-E72D-EC4F-9F28-A499837F2513}" type="slidenum">
              <a:rPr lang="en-US" smtClean="0"/>
              <a:t>4</a:t>
            </a:fld>
            <a:endParaRPr lang="en-US"/>
          </a:p>
        </p:txBody>
      </p:sp>
    </p:spTree>
    <p:extLst>
      <p:ext uri="{BB962C8B-B14F-4D97-AF65-F5344CB8AC3E}">
        <p14:creationId xmlns:p14="http://schemas.microsoft.com/office/powerpoint/2010/main" val="40921292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Models appear to perform better with landslides with verified locations</a:t>
            </a:r>
          </a:p>
          <a:p>
            <a:pPr marL="171450" indent="-171450">
              <a:buFont typeface="Arial" panose="020B0604020202020204" pitchFamily="34" charset="0"/>
              <a:buChar char="•"/>
            </a:pPr>
            <a:r>
              <a:rPr lang="en-US" dirty="0"/>
              <a:t>MRMS and IMERG Early have more low intensity, medium duration storms triggering landslides than other products</a:t>
            </a:r>
          </a:p>
          <a:p>
            <a:pPr marL="171450" indent="-171450">
              <a:buFont typeface="Arial" panose="020B0604020202020204" pitchFamily="34" charset="0"/>
              <a:buChar char="•"/>
            </a:pPr>
            <a:r>
              <a:rPr lang="en-US" dirty="0"/>
              <a:t>Choice of precipitation product appears to make more of a difference than the choice of model</a:t>
            </a:r>
          </a:p>
          <a:p>
            <a:pPr marL="171450" indent="-171450">
              <a:buFont typeface="Arial" panose="020B0604020202020204" pitchFamily="34" charset="0"/>
              <a:buChar char="•"/>
            </a:pPr>
            <a:r>
              <a:rPr lang="en-US" dirty="0"/>
              <a:t>Burned are model  allows for lower intensity, lower duration storms and misses lower intensity higher duration storms, but most of these storms are longer than 10 hours</a:t>
            </a:r>
          </a:p>
        </p:txBody>
      </p:sp>
      <p:sp>
        <p:nvSpPr>
          <p:cNvPr id="4" name="Slide Number Placeholder 3"/>
          <p:cNvSpPr>
            <a:spLocks noGrp="1"/>
          </p:cNvSpPr>
          <p:nvPr>
            <p:ph type="sldNum" sz="quarter" idx="5"/>
          </p:nvPr>
        </p:nvSpPr>
        <p:spPr/>
        <p:txBody>
          <a:bodyPr/>
          <a:lstStyle/>
          <a:p>
            <a:fld id="{D50130BB-E72D-EC4F-9F28-A499837F2513}" type="slidenum">
              <a:rPr lang="en-US" smtClean="0"/>
              <a:t>7</a:t>
            </a:fld>
            <a:endParaRPr lang="en-US"/>
          </a:p>
        </p:txBody>
      </p:sp>
    </p:spTree>
    <p:extLst>
      <p:ext uri="{BB962C8B-B14F-4D97-AF65-F5344CB8AC3E}">
        <p14:creationId xmlns:p14="http://schemas.microsoft.com/office/powerpoint/2010/main" val="6718232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A5E00-4809-424A-823E-3C06D809F3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D63BB78-FEAF-6748-B64F-B50DD1F127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4DB917-7DED-A841-AFA2-130CA1EB8F2E}"/>
              </a:ext>
            </a:extLst>
          </p:cNvPr>
          <p:cNvSpPr>
            <a:spLocks noGrp="1"/>
          </p:cNvSpPr>
          <p:nvPr>
            <p:ph type="dt" sz="half" idx="10"/>
          </p:nvPr>
        </p:nvSpPr>
        <p:spPr/>
        <p:txBody>
          <a:bodyPr/>
          <a:lstStyle/>
          <a:p>
            <a:fld id="{7434A7C0-2C7F-2342-B2C2-A64399B5B034}" type="datetimeFigureOut">
              <a:rPr lang="en-US" smtClean="0"/>
              <a:t>11/8/20</a:t>
            </a:fld>
            <a:endParaRPr lang="en-US"/>
          </a:p>
        </p:txBody>
      </p:sp>
      <p:sp>
        <p:nvSpPr>
          <p:cNvPr id="5" name="Footer Placeholder 4">
            <a:extLst>
              <a:ext uri="{FF2B5EF4-FFF2-40B4-BE49-F238E27FC236}">
                <a16:creationId xmlns:a16="http://schemas.microsoft.com/office/drawing/2014/main" id="{E4CD8D82-FE28-124D-AC36-893FB68741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613E12-FFA9-9545-A578-F38D20629F53}"/>
              </a:ext>
            </a:extLst>
          </p:cNvPr>
          <p:cNvSpPr>
            <a:spLocks noGrp="1"/>
          </p:cNvSpPr>
          <p:nvPr>
            <p:ph type="sldNum" sz="quarter" idx="12"/>
          </p:nvPr>
        </p:nvSpPr>
        <p:spPr/>
        <p:txBody>
          <a:bodyPr/>
          <a:lstStyle/>
          <a:p>
            <a:fld id="{D214DD64-2C22-454E-9CC9-A893A46B23DB}" type="slidenum">
              <a:rPr lang="en-US" smtClean="0"/>
              <a:t>‹#›</a:t>
            </a:fld>
            <a:endParaRPr lang="en-US"/>
          </a:p>
        </p:txBody>
      </p:sp>
    </p:spTree>
    <p:extLst>
      <p:ext uri="{BB962C8B-B14F-4D97-AF65-F5344CB8AC3E}">
        <p14:creationId xmlns:p14="http://schemas.microsoft.com/office/powerpoint/2010/main" val="3824493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98D26-9163-6144-868D-DBC700A602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389CE6F-9DB1-FD41-B7E8-FC19D5AEF3D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088D1D-546E-AF43-8711-8AA7B09E0B9A}"/>
              </a:ext>
            </a:extLst>
          </p:cNvPr>
          <p:cNvSpPr>
            <a:spLocks noGrp="1"/>
          </p:cNvSpPr>
          <p:nvPr>
            <p:ph type="dt" sz="half" idx="10"/>
          </p:nvPr>
        </p:nvSpPr>
        <p:spPr/>
        <p:txBody>
          <a:bodyPr/>
          <a:lstStyle/>
          <a:p>
            <a:fld id="{7434A7C0-2C7F-2342-B2C2-A64399B5B034}" type="datetimeFigureOut">
              <a:rPr lang="en-US" smtClean="0"/>
              <a:t>11/8/20</a:t>
            </a:fld>
            <a:endParaRPr lang="en-US"/>
          </a:p>
        </p:txBody>
      </p:sp>
      <p:sp>
        <p:nvSpPr>
          <p:cNvPr id="5" name="Footer Placeholder 4">
            <a:extLst>
              <a:ext uri="{FF2B5EF4-FFF2-40B4-BE49-F238E27FC236}">
                <a16:creationId xmlns:a16="http://schemas.microsoft.com/office/drawing/2014/main" id="{6996FE19-69F0-AB4B-8E83-9677B376B9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B12BE5-6B1B-6844-9ED8-4D74800D221E}"/>
              </a:ext>
            </a:extLst>
          </p:cNvPr>
          <p:cNvSpPr>
            <a:spLocks noGrp="1"/>
          </p:cNvSpPr>
          <p:nvPr>
            <p:ph type="sldNum" sz="quarter" idx="12"/>
          </p:nvPr>
        </p:nvSpPr>
        <p:spPr/>
        <p:txBody>
          <a:bodyPr/>
          <a:lstStyle/>
          <a:p>
            <a:fld id="{D214DD64-2C22-454E-9CC9-A893A46B23DB}" type="slidenum">
              <a:rPr lang="en-US" smtClean="0"/>
              <a:t>‹#›</a:t>
            </a:fld>
            <a:endParaRPr lang="en-US"/>
          </a:p>
        </p:txBody>
      </p:sp>
    </p:spTree>
    <p:extLst>
      <p:ext uri="{BB962C8B-B14F-4D97-AF65-F5344CB8AC3E}">
        <p14:creationId xmlns:p14="http://schemas.microsoft.com/office/powerpoint/2010/main" val="17800230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1ACDAE-0F13-A048-9DF8-7762867699F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533FFA-D09C-0545-91C3-5976EFA94D1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294388-E3F7-BD4B-A7E8-942D18E5C03F}"/>
              </a:ext>
            </a:extLst>
          </p:cNvPr>
          <p:cNvSpPr>
            <a:spLocks noGrp="1"/>
          </p:cNvSpPr>
          <p:nvPr>
            <p:ph type="dt" sz="half" idx="10"/>
          </p:nvPr>
        </p:nvSpPr>
        <p:spPr/>
        <p:txBody>
          <a:bodyPr/>
          <a:lstStyle/>
          <a:p>
            <a:fld id="{7434A7C0-2C7F-2342-B2C2-A64399B5B034}" type="datetimeFigureOut">
              <a:rPr lang="en-US" smtClean="0"/>
              <a:t>11/8/20</a:t>
            </a:fld>
            <a:endParaRPr lang="en-US"/>
          </a:p>
        </p:txBody>
      </p:sp>
      <p:sp>
        <p:nvSpPr>
          <p:cNvPr id="5" name="Footer Placeholder 4">
            <a:extLst>
              <a:ext uri="{FF2B5EF4-FFF2-40B4-BE49-F238E27FC236}">
                <a16:creationId xmlns:a16="http://schemas.microsoft.com/office/drawing/2014/main" id="{C909E60A-3FAB-EF4F-8E5C-02393CDF9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E28BA0-8BD7-5E44-8DFD-03707DFC3201}"/>
              </a:ext>
            </a:extLst>
          </p:cNvPr>
          <p:cNvSpPr>
            <a:spLocks noGrp="1"/>
          </p:cNvSpPr>
          <p:nvPr>
            <p:ph type="sldNum" sz="quarter" idx="12"/>
          </p:nvPr>
        </p:nvSpPr>
        <p:spPr/>
        <p:txBody>
          <a:bodyPr/>
          <a:lstStyle/>
          <a:p>
            <a:fld id="{D214DD64-2C22-454E-9CC9-A893A46B23DB}" type="slidenum">
              <a:rPr lang="en-US" smtClean="0"/>
              <a:t>‹#›</a:t>
            </a:fld>
            <a:endParaRPr lang="en-US"/>
          </a:p>
        </p:txBody>
      </p:sp>
    </p:spTree>
    <p:extLst>
      <p:ext uri="{BB962C8B-B14F-4D97-AF65-F5344CB8AC3E}">
        <p14:creationId xmlns:p14="http://schemas.microsoft.com/office/powerpoint/2010/main" val="725103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E30AD-FC82-F247-97B3-8C35B5111C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5222AA-147A-4347-AE9E-16B65831BF9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9F4F99-D78C-6747-A195-6C21D2F9D08B}"/>
              </a:ext>
            </a:extLst>
          </p:cNvPr>
          <p:cNvSpPr>
            <a:spLocks noGrp="1"/>
          </p:cNvSpPr>
          <p:nvPr>
            <p:ph type="dt" sz="half" idx="10"/>
          </p:nvPr>
        </p:nvSpPr>
        <p:spPr/>
        <p:txBody>
          <a:bodyPr/>
          <a:lstStyle/>
          <a:p>
            <a:fld id="{7434A7C0-2C7F-2342-B2C2-A64399B5B034}" type="datetimeFigureOut">
              <a:rPr lang="en-US" smtClean="0"/>
              <a:t>11/8/20</a:t>
            </a:fld>
            <a:endParaRPr lang="en-US"/>
          </a:p>
        </p:txBody>
      </p:sp>
      <p:sp>
        <p:nvSpPr>
          <p:cNvPr id="5" name="Footer Placeholder 4">
            <a:extLst>
              <a:ext uri="{FF2B5EF4-FFF2-40B4-BE49-F238E27FC236}">
                <a16:creationId xmlns:a16="http://schemas.microsoft.com/office/drawing/2014/main" id="{7E5D7879-9AF5-0748-89DD-C839D4ABC5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BD8BA9-774C-E641-877C-5A50C2B2673E}"/>
              </a:ext>
            </a:extLst>
          </p:cNvPr>
          <p:cNvSpPr>
            <a:spLocks noGrp="1"/>
          </p:cNvSpPr>
          <p:nvPr>
            <p:ph type="sldNum" sz="quarter" idx="12"/>
          </p:nvPr>
        </p:nvSpPr>
        <p:spPr/>
        <p:txBody>
          <a:bodyPr/>
          <a:lstStyle/>
          <a:p>
            <a:fld id="{D214DD64-2C22-454E-9CC9-A893A46B23DB}" type="slidenum">
              <a:rPr lang="en-US" smtClean="0"/>
              <a:t>‹#›</a:t>
            </a:fld>
            <a:endParaRPr lang="en-US"/>
          </a:p>
        </p:txBody>
      </p:sp>
    </p:spTree>
    <p:extLst>
      <p:ext uri="{BB962C8B-B14F-4D97-AF65-F5344CB8AC3E}">
        <p14:creationId xmlns:p14="http://schemas.microsoft.com/office/powerpoint/2010/main" val="441609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75229-81A0-9547-A326-A1BCB50C7D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68B9440-91DE-B742-A054-A5ABB58A434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644198E-D950-634B-81CB-C5679325EDEC}"/>
              </a:ext>
            </a:extLst>
          </p:cNvPr>
          <p:cNvSpPr>
            <a:spLocks noGrp="1"/>
          </p:cNvSpPr>
          <p:nvPr>
            <p:ph type="dt" sz="half" idx="10"/>
          </p:nvPr>
        </p:nvSpPr>
        <p:spPr/>
        <p:txBody>
          <a:bodyPr/>
          <a:lstStyle/>
          <a:p>
            <a:fld id="{7434A7C0-2C7F-2342-B2C2-A64399B5B034}" type="datetimeFigureOut">
              <a:rPr lang="en-US" smtClean="0"/>
              <a:t>11/8/20</a:t>
            </a:fld>
            <a:endParaRPr lang="en-US"/>
          </a:p>
        </p:txBody>
      </p:sp>
      <p:sp>
        <p:nvSpPr>
          <p:cNvPr id="5" name="Footer Placeholder 4">
            <a:extLst>
              <a:ext uri="{FF2B5EF4-FFF2-40B4-BE49-F238E27FC236}">
                <a16:creationId xmlns:a16="http://schemas.microsoft.com/office/drawing/2014/main" id="{1299D4A5-60BE-754B-99A9-39A32184BC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4BD7DC-9E78-F142-8049-81FEF7CFDD33}"/>
              </a:ext>
            </a:extLst>
          </p:cNvPr>
          <p:cNvSpPr>
            <a:spLocks noGrp="1"/>
          </p:cNvSpPr>
          <p:nvPr>
            <p:ph type="sldNum" sz="quarter" idx="12"/>
          </p:nvPr>
        </p:nvSpPr>
        <p:spPr/>
        <p:txBody>
          <a:bodyPr/>
          <a:lstStyle/>
          <a:p>
            <a:fld id="{D214DD64-2C22-454E-9CC9-A893A46B23DB}" type="slidenum">
              <a:rPr lang="en-US" smtClean="0"/>
              <a:t>‹#›</a:t>
            </a:fld>
            <a:endParaRPr lang="en-US"/>
          </a:p>
        </p:txBody>
      </p:sp>
    </p:spTree>
    <p:extLst>
      <p:ext uri="{BB962C8B-B14F-4D97-AF65-F5344CB8AC3E}">
        <p14:creationId xmlns:p14="http://schemas.microsoft.com/office/powerpoint/2010/main" val="30909815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AA663-40AE-C142-B28F-98356DB226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095496-D0D3-2C41-90A9-8BD6A0E2F9E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E3D3323-5D42-0A43-908B-5350DE6F245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E090FE-262D-514E-A0D6-C0A1D0878994}"/>
              </a:ext>
            </a:extLst>
          </p:cNvPr>
          <p:cNvSpPr>
            <a:spLocks noGrp="1"/>
          </p:cNvSpPr>
          <p:nvPr>
            <p:ph type="dt" sz="half" idx="10"/>
          </p:nvPr>
        </p:nvSpPr>
        <p:spPr/>
        <p:txBody>
          <a:bodyPr/>
          <a:lstStyle/>
          <a:p>
            <a:fld id="{7434A7C0-2C7F-2342-B2C2-A64399B5B034}" type="datetimeFigureOut">
              <a:rPr lang="en-US" smtClean="0"/>
              <a:t>11/8/20</a:t>
            </a:fld>
            <a:endParaRPr lang="en-US"/>
          </a:p>
        </p:txBody>
      </p:sp>
      <p:sp>
        <p:nvSpPr>
          <p:cNvPr id="6" name="Footer Placeholder 5">
            <a:extLst>
              <a:ext uri="{FF2B5EF4-FFF2-40B4-BE49-F238E27FC236}">
                <a16:creationId xmlns:a16="http://schemas.microsoft.com/office/drawing/2014/main" id="{DE3D4558-3719-FA44-AB1E-A20048BA81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7D24A4-B89D-3642-9BA6-68388B7CD58A}"/>
              </a:ext>
            </a:extLst>
          </p:cNvPr>
          <p:cNvSpPr>
            <a:spLocks noGrp="1"/>
          </p:cNvSpPr>
          <p:nvPr>
            <p:ph type="sldNum" sz="quarter" idx="12"/>
          </p:nvPr>
        </p:nvSpPr>
        <p:spPr/>
        <p:txBody>
          <a:bodyPr/>
          <a:lstStyle/>
          <a:p>
            <a:fld id="{D214DD64-2C22-454E-9CC9-A893A46B23DB}" type="slidenum">
              <a:rPr lang="en-US" smtClean="0"/>
              <a:t>‹#›</a:t>
            </a:fld>
            <a:endParaRPr lang="en-US"/>
          </a:p>
        </p:txBody>
      </p:sp>
    </p:spTree>
    <p:extLst>
      <p:ext uri="{BB962C8B-B14F-4D97-AF65-F5344CB8AC3E}">
        <p14:creationId xmlns:p14="http://schemas.microsoft.com/office/powerpoint/2010/main" val="2263243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945C2-D5DA-AF41-826D-FE44B7F8F90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45AD8F2-A032-8641-B9B0-928122D8DC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A5CBAF6-19E1-F04F-AC96-39D80C3FC6E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3FB0575-ED13-234C-A5DE-53FA99B15D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8F19023-EB97-7044-AE2F-FC319AB14C4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C34AAA0-BB7E-B54E-8CCE-D29073A630AF}"/>
              </a:ext>
            </a:extLst>
          </p:cNvPr>
          <p:cNvSpPr>
            <a:spLocks noGrp="1"/>
          </p:cNvSpPr>
          <p:nvPr>
            <p:ph type="dt" sz="half" idx="10"/>
          </p:nvPr>
        </p:nvSpPr>
        <p:spPr/>
        <p:txBody>
          <a:bodyPr/>
          <a:lstStyle/>
          <a:p>
            <a:fld id="{7434A7C0-2C7F-2342-B2C2-A64399B5B034}" type="datetimeFigureOut">
              <a:rPr lang="en-US" smtClean="0"/>
              <a:t>11/8/20</a:t>
            </a:fld>
            <a:endParaRPr lang="en-US"/>
          </a:p>
        </p:txBody>
      </p:sp>
      <p:sp>
        <p:nvSpPr>
          <p:cNvPr id="8" name="Footer Placeholder 7">
            <a:extLst>
              <a:ext uri="{FF2B5EF4-FFF2-40B4-BE49-F238E27FC236}">
                <a16:creationId xmlns:a16="http://schemas.microsoft.com/office/drawing/2014/main" id="{96FEEB91-1A5B-FD44-AAF2-E02DFBAD12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04B0AF-537A-9345-B119-1273D9DE6DE4}"/>
              </a:ext>
            </a:extLst>
          </p:cNvPr>
          <p:cNvSpPr>
            <a:spLocks noGrp="1"/>
          </p:cNvSpPr>
          <p:nvPr>
            <p:ph type="sldNum" sz="quarter" idx="12"/>
          </p:nvPr>
        </p:nvSpPr>
        <p:spPr/>
        <p:txBody>
          <a:bodyPr/>
          <a:lstStyle/>
          <a:p>
            <a:fld id="{D214DD64-2C22-454E-9CC9-A893A46B23DB}" type="slidenum">
              <a:rPr lang="en-US" smtClean="0"/>
              <a:t>‹#›</a:t>
            </a:fld>
            <a:endParaRPr lang="en-US"/>
          </a:p>
        </p:txBody>
      </p:sp>
    </p:spTree>
    <p:extLst>
      <p:ext uri="{BB962C8B-B14F-4D97-AF65-F5344CB8AC3E}">
        <p14:creationId xmlns:p14="http://schemas.microsoft.com/office/powerpoint/2010/main" val="39525496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FAF5F-5726-6E44-889D-1D7B40CBA34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53D59EB-1488-BB48-9DBB-5D86D7247437}"/>
              </a:ext>
            </a:extLst>
          </p:cNvPr>
          <p:cNvSpPr>
            <a:spLocks noGrp="1"/>
          </p:cNvSpPr>
          <p:nvPr>
            <p:ph type="dt" sz="half" idx="10"/>
          </p:nvPr>
        </p:nvSpPr>
        <p:spPr/>
        <p:txBody>
          <a:bodyPr/>
          <a:lstStyle/>
          <a:p>
            <a:fld id="{7434A7C0-2C7F-2342-B2C2-A64399B5B034}" type="datetimeFigureOut">
              <a:rPr lang="en-US" smtClean="0"/>
              <a:t>11/8/20</a:t>
            </a:fld>
            <a:endParaRPr lang="en-US"/>
          </a:p>
        </p:txBody>
      </p:sp>
      <p:sp>
        <p:nvSpPr>
          <p:cNvPr id="4" name="Footer Placeholder 3">
            <a:extLst>
              <a:ext uri="{FF2B5EF4-FFF2-40B4-BE49-F238E27FC236}">
                <a16:creationId xmlns:a16="http://schemas.microsoft.com/office/drawing/2014/main" id="{949B4E7A-C7A5-364C-9FDD-5F68F9EBC90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4A1BFF-3690-CD45-A656-3A044FC01704}"/>
              </a:ext>
            </a:extLst>
          </p:cNvPr>
          <p:cNvSpPr>
            <a:spLocks noGrp="1"/>
          </p:cNvSpPr>
          <p:nvPr>
            <p:ph type="sldNum" sz="quarter" idx="12"/>
          </p:nvPr>
        </p:nvSpPr>
        <p:spPr/>
        <p:txBody>
          <a:bodyPr/>
          <a:lstStyle/>
          <a:p>
            <a:fld id="{D214DD64-2C22-454E-9CC9-A893A46B23DB}" type="slidenum">
              <a:rPr lang="en-US" smtClean="0"/>
              <a:t>‹#›</a:t>
            </a:fld>
            <a:endParaRPr lang="en-US"/>
          </a:p>
        </p:txBody>
      </p:sp>
    </p:spTree>
    <p:extLst>
      <p:ext uri="{BB962C8B-B14F-4D97-AF65-F5344CB8AC3E}">
        <p14:creationId xmlns:p14="http://schemas.microsoft.com/office/powerpoint/2010/main" val="3618546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70412E-5223-084E-A3BD-C7BCE525E3B4}"/>
              </a:ext>
            </a:extLst>
          </p:cNvPr>
          <p:cNvSpPr>
            <a:spLocks noGrp="1"/>
          </p:cNvSpPr>
          <p:nvPr>
            <p:ph type="dt" sz="half" idx="10"/>
          </p:nvPr>
        </p:nvSpPr>
        <p:spPr/>
        <p:txBody>
          <a:bodyPr/>
          <a:lstStyle/>
          <a:p>
            <a:fld id="{7434A7C0-2C7F-2342-B2C2-A64399B5B034}" type="datetimeFigureOut">
              <a:rPr lang="en-US" smtClean="0"/>
              <a:t>11/8/20</a:t>
            </a:fld>
            <a:endParaRPr lang="en-US"/>
          </a:p>
        </p:txBody>
      </p:sp>
      <p:sp>
        <p:nvSpPr>
          <p:cNvPr id="3" name="Footer Placeholder 2">
            <a:extLst>
              <a:ext uri="{FF2B5EF4-FFF2-40B4-BE49-F238E27FC236}">
                <a16:creationId xmlns:a16="http://schemas.microsoft.com/office/drawing/2014/main" id="{AC5663C7-6B1A-774C-AA15-3C27D774662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4D945D-E184-074A-A969-ECCE472B0496}"/>
              </a:ext>
            </a:extLst>
          </p:cNvPr>
          <p:cNvSpPr>
            <a:spLocks noGrp="1"/>
          </p:cNvSpPr>
          <p:nvPr>
            <p:ph type="sldNum" sz="quarter" idx="12"/>
          </p:nvPr>
        </p:nvSpPr>
        <p:spPr/>
        <p:txBody>
          <a:bodyPr/>
          <a:lstStyle/>
          <a:p>
            <a:fld id="{D214DD64-2C22-454E-9CC9-A893A46B23DB}" type="slidenum">
              <a:rPr lang="en-US" smtClean="0"/>
              <a:t>‹#›</a:t>
            </a:fld>
            <a:endParaRPr lang="en-US"/>
          </a:p>
        </p:txBody>
      </p:sp>
    </p:spTree>
    <p:extLst>
      <p:ext uri="{BB962C8B-B14F-4D97-AF65-F5344CB8AC3E}">
        <p14:creationId xmlns:p14="http://schemas.microsoft.com/office/powerpoint/2010/main" val="4959443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E4B53-4D5E-064A-A06B-B40655878A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E8B91B-4A1D-DF41-B77A-369862E27A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011F41-A7CD-ED45-8C7A-6AFE6CF0A0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979993-9465-8B4C-9011-0D82FEC36A90}"/>
              </a:ext>
            </a:extLst>
          </p:cNvPr>
          <p:cNvSpPr>
            <a:spLocks noGrp="1"/>
          </p:cNvSpPr>
          <p:nvPr>
            <p:ph type="dt" sz="half" idx="10"/>
          </p:nvPr>
        </p:nvSpPr>
        <p:spPr/>
        <p:txBody>
          <a:bodyPr/>
          <a:lstStyle/>
          <a:p>
            <a:fld id="{7434A7C0-2C7F-2342-B2C2-A64399B5B034}" type="datetimeFigureOut">
              <a:rPr lang="en-US" smtClean="0"/>
              <a:t>11/8/20</a:t>
            </a:fld>
            <a:endParaRPr lang="en-US"/>
          </a:p>
        </p:txBody>
      </p:sp>
      <p:sp>
        <p:nvSpPr>
          <p:cNvPr id="6" name="Footer Placeholder 5">
            <a:extLst>
              <a:ext uri="{FF2B5EF4-FFF2-40B4-BE49-F238E27FC236}">
                <a16:creationId xmlns:a16="http://schemas.microsoft.com/office/drawing/2014/main" id="{9BBD71F1-C58D-C243-8A83-C4A5938BB1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515FD-DB5D-D04F-A457-86D3F87060B6}"/>
              </a:ext>
            </a:extLst>
          </p:cNvPr>
          <p:cNvSpPr>
            <a:spLocks noGrp="1"/>
          </p:cNvSpPr>
          <p:nvPr>
            <p:ph type="sldNum" sz="quarter" idx="12"/>
          </p:nvPr>
        </p:nvSpPr>
        <p:spPr/>
        <p:txBody>
          <a:bodyPr/>
          <a:lstStyle/>
          <a:p>
            <a:fld id="{D214DD64-2C22-454E-9CC9-A893A46B23DB}" type="slidenum">
              <a:rPr lang="en-US" smtClean="0"/>
              <a:t>‹#›</a:t>
            </a:fld>
            <a:endParaRPr lang="en-US"/>
          </a:p>
        </p:txBody>
      </p:sp>
    </p:spTree>
    <p:extLst>
      <p:ext uri="{BB962C8B-B14F-4D97-AF65-F5344CB8AC3E}">
        <p14:creationId xmlns:p14="http://schemas.microsoft.com/office/powerpoint/2010/main" val="29485206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68BE0-F51B-5A41-AF40-28007A9389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4D49370-2499-684B-B2A6-1840C098AF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1F4A41F-FC05-4142-AE70-6F8030C93F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E2E5F7C-F0E7-2842-9D95-06F78E169183}"/>
              </a:ext>
            </a:extLst>
          </p:cNvPr>
          <p:cNvSpPr>
            <a:spLocks noGrp="1"/>
          </p:cNvSpPr>
          <p:nvPr>
            <p:ph type="dt" sz="half" idx="10"/>
          </p:nvPr>
        </p:nvSpPr>
        <p:spPr/>
        <p:txBody>
          <a:bodyPr/>
          <a:lstStyle/>
          <a:p>
            <a:fld id="{7434A7C0-2C7F-2342-B2C2-A64399B5B034}" type="datetimeFigureOut">
              <a:rPr lang="en-US" smtClean="0"/>
              <a:t>11/8/20</a:t>
            </a:fld>
            <a:endParaRPr lang="en-US"/>
          </a:p>
        </p:txBody>
      </p:sp>
      <p:sp>
        <p:nvSpPr>
          <p:cNvPr id="6" name="Footer Placeholder 5">
            <a:extLst>
              <a:ext uri="{FF2B5EF4-FFF2-40B4-BE49-F238E27FC236}">
                <a16:creationId xmlns:a16="http://schemas.microsoft.com/office/drawing/2014/main" id="{DB6BF0C5-DBAA-6F4A-85E9-FDD82F12BB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62C5B0-449A-C441-BBD5-729BD9EF52CA}"/>
              </a:ext>
            </a:extLst>
          </p:cNvPr>
          <p:cNvSpPr>
            <a:spLocks noGrp="1"/>
          </p:cNvSpPr>
          <p:nvPr>
            <p:ph type="sldNum" sz="quarter" idx="12"/>
          </p:nvPr>
        </p:nvSpPr>
        <p:spPr/>
        <p:txBody>
          <a:bodyPr/>
          <a:lstStyle/>
          <a:p>
            <a:fld id="{D214DD64-2C22-454E-9CC9-A893A46B23DB}" type="slidenum">
              <a:rPr lang="en-US" smtClean="0"/>
              <a:t>‹#›</a:t>
            </a:fld>
            <a:endParaRPr lang="en-US"/>
          </a:p>
        </p:txBody>
      </p:sp>
    </p:spTree>
    <p:extLst>
      <p:ext uri="{BB962C8B-B14F-4D97-AF65-F5344CB8AC3E}">
        <p14:creationId xmlns:p14="http://schemas.microsoft.com/office/powerpoint/2010/main" val="16416250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2B75E7-D0F3-BD44-9FEA-C9785E40AE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4073C09-45F5-F24D-91E4-BBB8B60608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802C8E-E028-4F49-9788-60914B9527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34A7C0-2C7F-2342-B2C2-A64399B5B034}" type="datetimeFigureOut">
              <a:rPr lang="en-US" smtClean="0"/>
              <a:t>11/8/20</a:t>
            </a:fld>
            <a:endParaRPr lang="en-US"/>
          </a:p>
        </p:txBody>
      </p:sp>
      <p:sp>
        <p:nvSpPr>
          <p:cNvPr id="5" name="Footer Placeholder 4">
            <a:extLst>
              <a:ext uri="{FF2B5EF4-FFF2-40B4-BE49-F238E27FC236}">
                <a16:creationId xmlns:a16="http://schemas.microsoft.com/office/drawing/2014/main" id="{7CF79DC7-6867-3140-B81F-95FA2748E1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3A77EDA-9AE1-5649-BE24-2AEDD529B5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14DD64-2C22-454E-9CC9-A893A46B23DB}" type="slidenum">
              <a:rPr lang="en-US" smtClean="0"/>
              <a:t>‹#›</a:t>
            </a:fld>
            <a:endParaRPr lang="en-US"/>
          </a:p>
        </p:txBody>
      </p:sp>
    </p:spTree>
    <p:extLst>
      <p:ext uri="{BB962C8B-B14F-4D97-AF65-F5344CB8AC3E}">
        <p14:creationId xmlns:p14="http://schemas.microsoft.com/office/powerpoint/2010/main" val="3242221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BBDAD09-DA27-7A4B-9130-2BBCFDE3C8AD}"/>
              </a:ext>
            </a:extLst>
          </p:cNvPr>
          <p:cNvSpPr>
            <a:spLocks noGrp="1"/>
          </p:cNvSpPr>
          <p:nvPr>
            <p:ph type="title"/>
          </p:nvPr>
        </p:nvSpPr>
        <p:spPr>
          <a:xfrm>
            <a:off x="0" y="1"/>
            <a:ext cx="12192000" cy="1181818"/>
          </a:xfrm>
        </p:spPr>
        <p:txBody>
          <a:bodyPr>
            <a:noAutofit/>
          </a:bodyPr>
          <a:lstStyle/>
          <a:p>
            <a:r>
              <a:rPr lang="en-US" sz="3200" dirty="0"/>
              <a:t>FIGURE 1: map of sites with overlaid graphs showing precipitation product comparison for select sites for ‘typical' storms</a:t>
            </a:r>
          </a:p>
        </p:txBody>
      </p:sp>
      <p:pic>
        <p:nvPicPr>
          <p:cNvPr id="9" name="Content Placeholder 8">
            <a:extLst>
              <a:ext uri="{FF2B5EF4-FFF2-40B4-BE49-F238E27FC236}">
                <a16:creationId xmlns:a16="http://schemas.microsoft.com/office/drawing/2014/main" id="{F255A6B0-0A5C-DF49-8828-0EA1332B343A}"/>
              </a:ext>
            </a:extLst>
          </p:cNvPr>
          <p:cNvPicPr>
            <a:picLocks noGrp="1" noChangeAspect="1"/>
          </p:cNvPicPr>
          <p:nvPr>
            <p:ph idx="1"/>
          </p:nvPr>
        </p:nvPicPr>
        <p:blipFill>
          <a:blip r:embed="rId2"/>
          <a:stretch>
            <a:fillRect/>
          </a:stretch>
        </p:blipFill>
        <p:spPr>
          <a:xfrm>
            <a:off x="1710148" y="1181819"/>
            <a:ext cx="8829615" cy="5676181"/>
          </a:xfrm>
        </p:spPr>
      </p:pic>
    </p:spTree>
    <p:extLst>
      <p:ext uri="{BB962C8B-B14F-4D97-AF65-F5344CB8AC3E}">
        <p14:creationId xmlns:p14="http://schemas.microsoft.com/office/powerpoint/2010/main" val="18876221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6757B-0DC3-7742-92FA-36FEF0C9CF1D}"/>
              </a:ext>
            </a:extLst>
          </p:cNvPr>
          <p:cNvSpPr>
            <a:spLocks noGrp="1"/>
          </p:cNvSpPr>
          <p:nvPr>
            <p:ph type="title"/>
          </p:nvPr>
        </p:nvSpPr>
        <p:spPr/>
        <p:txBody>
          <a:bodyPr>
            <a:noAutofit/>
          </a:bodyPr>
          <a:lstStyle/>
          <a:p>
            <a:r>
              <a:rPr lang="en-US" sz="3600" dirty="0"/>
              <a:t>FIGURE 9: Intensity-Duration Threshold example for each product with matched spatial resolution, temporal resolution, and both</a:t>
            </a:r>
          </a:p>
        </p:txBody>
      </p:sp>
      <p:sp>
        <p:nvSpPr>
          <p:cNvPr id="3" name="Content Placeholder 2">
            <a:extLst>
              <a:ext uri="{FF2B5EF4-FFF2-40B4-BE49-F238E27FC236}">
                <a16:creationId xmlns:a16="http://schemas.microsoft.com/office/drawing/2014/main" id="{A798DBBD-8CE1-FC43-A49E-38614388F5C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48051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68218-9D64-814E-90E3-C8A34611136C}"/>
              </a:ext>
            </a:extLst>
          </p:cNvPr>
          <p:cNvSpPr>
            <a:spLocks noGrp="1"/>
          </p:cNvSpPr>
          <p:nvPr>
            <p:ph type="title"/>
          </p:nvPr>
        </p:nvSpPr>
        <p:spPr>
          <a:xfrm>
            <a:off x="0" y="0"/>
            <a:ext cx="12192000" cy="862642"/>
          </a:xfrm>
        </p:spPr>
        <p:txBody>
          <a:bodyPr/>
          <a:lstStyle/>
          <a:p>
            <a:r>
              <a:rPr lang="en-US" dirty="0"/>
              <a:t>TABLE 1: precipitation products</a:t>
            </a:r>
          </a:p>
        </p:txBody>
      </p:sp>
      <mc:AlternateContent xmlns:mc="http://schemas.openxmlformats.org/markup-compatibility/2006">
        <mc:Choice xmlns:a14="http://schemas.microsoft.com/office/drawing/2010/main" Requires="a14">
          <p:graphicFrame>
            <p:nvGraphicFramePr>
              <p:cNvPr id="4" name="Content Placeholder 3">
                <a:extLst>
                  <a:ext uri="{FF2B5EF4-FFF2-40B4-BE49-F238E27FC236}">
                    <a16:creationId xmlns:a16="http://schemas.microsoft.com/office/drawing/2014/main" id="{EDF4A81E-E18C-014D-AA52-D7482915E81B}"/>
                  </a:ext>
                </a:extLst>
              </p:cNvPr>
              <p:cNvGraphicFramePr>
                <a:graphicFrameLocks noGrp="1"/>
              </p:cNvGraphicFramePr>
              <p:nvPr>
                <p:ph idx="1"/>
                <p:extLst>
                  <p:ext uri="{D42A27DB-BD31-4B8C-83A1-F6EECF244321}">
                    <p14:modId xmlns:p14="http://schemas.microsoft.com/office/powerpoint/2010/main" val="2439517016"/>
                  </p:ext>
                </p:extLst>
              </p:nvPr>
            </p:nvGraphicFramePr>
            <p:xfrm>
              <a:off x="346495" y="1285338"/>
              <a:ext cx="11499010" cy="4258492"/>
            </p:xfrm>
            <a:graphic>
              <a:graphicData uri="http://schemas.openxmlformats.org/drawingml/2006/table">
                <a:tbl>
                  <a:tblPr firstRow="1" firstCol="1" lastRow="1" lastCol="1">
                    <a:tableStyleId>{5940675A-B579-460E-94D1-54222C63F5DA}</a:tableStyleId>
                  </a:tblPr>
                  <a:tblGrid>
                    <a:gridCol w="2812210">
                      <a:extLst>
                        <a:ext uri="{9D8B030D-6E8A-4147-A177-3AD203B41FA5}">
                          <a16:colId xmlns:a16="http://schemas.microsoft.com/office/drawing/2014/main" val="3982217408"/>
                        </a:ext>
                      </a:extLst>
                    </a:gridCol>
                    <a:gridCol w="4321834">
                      <a:extLst>
                        <a:ext uri="{9D8B030D-6E8A-4147-A177-3AD203B41FA5}">
                          <a16:colId xmlns:a16="http://schemas.microsoft.com/office/drawing/2014/main" val="515340025"/>
                        </a:ext>
                      </a:extLst>
                    </a:gridCol>
                    <a:gridCol w="1293963">
                      <a:extLst>
                        <a:ext uri="{9D8B030D-6E8A-4147-A177-3AD203B41FA5}">
                          <a16:colId xmlns:a16="http://schemas.microsoft.com/office/drawing/2014/main" val="611436385"/>
                        </a:ext>
                      </a:extLst>
                    </a:gridCol>
                    <a:gridCol w="1268083">
                      <a:extLst>
                        <a:ext uri="{9D8B030D-6E8A-4147-A177-3AD203B41FA5}">
                          <a16:colId xmlns:a16="http://schemas.microsoft.com/office/drawing/2014/main" val="3898295839"/>
                        </a:ext>
                      </a:extLst>
                    </a:gridCol>
                    <a:gridCol w="1802920">
                      <a:extLst>
                        <a:ext uri="{9D8B030D-6E8A-4147-A177-3AD203B41FA5}">
                          <a16:colId xmlns:a16="http://schemas.microsoft.com/office/drawing/2014/main" val="2460874930"/>
                        </a:ext>
                      </a:extLst>
                    </a:gridCol>
                  </a:tblGrid>
                  <a:tr h="313865">
                    <a:tc>
                      <a:txBody>
                        <a:bodyPr/>
                        <a:lstStyle/>
                        <a:p>
                          <a:pPr marL="0" marR="0">
                            <a:spcBef>
                              <a:spcPts val="180"/>
                            </a:spcBef>
                            <a:spcAft>
                              <a:spcPts val="180"/>
                            </a:spcAft>
                          </a:pPr>
                          <a:r>
                            <a:rPr lang="en-US" sz="1200" dirty="0">
                              <a:effectLst/>
                            </a:rPr>
                            <a:t>Precipitation product</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b"/>
                    </a:tc>
                    <a:tc>
                      <a:txBody>
                        <a:bodyPr/>
                        <a:lstStyle/>
                        <a:p>
                          <a:pPr marL="0" marR="0">
                            <a:spcBef>
                              <a:spcPts val="180"/>
                            </a:spcBef>
                            <a:spcAft>
                              <a:spcPts val="180"/>
                            </a:spcAft>
                          </a:pPr>
                          <a:r>
                            <a:rPr lang="en-US" sz="1200" dirty="0">
                              <a:effectLst/>
                            </a:rPr>
                            <a:t>Description</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b"/>
                    </a:tc>
                    <a:tc>
                      <a:txBody>
                        <a:bodyPr/>
                        <a:lstStyle/>
                        <a:p>
                          <a:pPr marL="0" marR="0">
                            <a:spcBef>
                              <a:spcPts val="180"/>
                            </a:spcBef>
                            <a:spcAft>
                              <a:spcPts val="180"/>
                            </a:spcAft>
                          </a:pPr>
                          <a:r>
                            <a:rPr lang="en-US" sz="1200">
                              <a:effectLst/>
                            </a:rPr>
                            <a:t>Spatial Resolution</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b"/>
                    </a:tc>
                    <a:tc>
                      <a:txBody>
                        <a:bodyPr/>
                        <a:lstStyle/>
                        <a:p>
                          <a:pPr marL="0" marR="0">
                            <a:spcBef>
                              <a:spcPts val="180"/>
                            </a:spcBef>
                            <a:spcAft>
                              <a:spcPts val="180"/>
                            </a:spcAft>
                          </a:pPr>
                          <a:r>
                            <a:rPr lang="en-US" sz="1200">
                              <a:effectLst/>
                            </a:rPr>
                            <a:t>Temporal resolution</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b"/>
                    </a:tc>
                    <a:tc>
                      <a:txBody>
                        <a:bodyPr/>
                        <a:lstStyle/>
                        <a:p>
                          <a:pPr marL="0" marR="0">
                            <a:spcBef>
                              <a:spcPts val="180"/>
                            </a:spcBef>
                            <a:spcAft>
                              <a:spcPts val="180"/>
                            </a:spcAft>
                          </a:pPr>
                          <a:r>
                            <a:rPr lang="en-US" sz="1200">
                              <a:effectLst/>
                            </a:rPr>
                            <a:t>Typical Latency</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1152245922"/>
                      </a:ext>
                    </a:extLst>
                  </a:tr>
                  <a:tr h="822264">
                    <a:tc>
                      <a:txBody>
                        <a:bodyPr/>
                        <a:lstStyle/>
                        <a:p>
                          <a:pPr marL="0" marR="0">
                            <a:spcBef>
                              <a:spcPts val="180"/>
                            </a:spcBef>
                            <a:spcAft>
                              <a:spcPts val="180"/>
                            </a:spcAft>
                          </a:pPr>
                          <a:r>
                            <a:rPr lang="en-US" sz="1200" dirty="0">
                              <a:effectLst/>
                            </a:rPr>
                            <a:t>Integrated Multi-</a:t>
                          </a:r>
                          <a:r>
                            <a:rPr lang="en-US" sz="1200" dirty="0" err="1">
                              <a:effectLst/>
                            </a:rPr>
                            <a:t>satellitE</a:t>
                          </a:r>
                          <a:r>
                            <a:rPr lang="en-US" sz="1200" dirty="0">
                              <a:effectLst/>
                            </a:rPr>
                            <a:t> Retrievals for Global precipitation measurement (IMERG) early run (</a:t>
                          </a:r>
                          <a:r>
                            <a:rPr lang="en-US" sz="1200" dirty="0" err="1">
                              <a:effectLst/>
                            </a:rPr>
                            <a:t>Hou</a:t>
                          </a:r>
                          <a:r>
                            <a:rPr lang="en-US" sz="1200" dirty="0">
                              <a:effectLst/>
                            </a:rPr>
                            <a:t> et al. 2014)</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Global network of satellites unified by measurements from a single reference radar/radiometer satellite.</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14:m>
                            <m:oMath xmlns:m="http://schemas.openxmlformats.org/officeDocument/2006/math">
                              <m:sSup>
                                <m:sSupPr>
                                  <m:ctrlPr>
                                    <a:rPr lang="en-US" sz="1200">
                                      <a:effectLst/>
                                    </a:rPr>
                                  </m:ctrlPr>
                                </m:sSupPr>
                                <m:e>
                                  <m:r>
                                    <a:rPr lang="en-US" sz="1200">
                                      <a:effectLst/>
                                    </a:rPr>
                                    <m:t>.1</m:t>
                                  </m:r>
                                </m:e>
                                <m:sup>
                                  <m:r>
                                    <a:rPr lang="en-US" sz="1200">
                                      <a:effectLst/>
                                    </a:rPr>
                                    <m:t>𝑜</m:t>
                                  </m:r>
                                </m:sup>
                              </m:sSup>
                            </m:oMath>
                          </a14:m>
                          <a:r>
                            <a:rPr lang="en-US" sz="1200">
                              <a:effectLst/>
                            </a:rPr>
                            <a:t> (~10 km)</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30 minutes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4 hours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97830330"/>
                      </a:ext>
                    </a:extLst>
                  </a:tr>
                  <a:tr h="1054842">
                    <a:tc>
                      <a:txBody>
                        <a:bodyPr/>
                        <a:lstStyle/>
                        <a:p>
                          <a:pPr marL="0" marR="0">
                            <a:spcBef>
                              <a:spcPts val="180"/>
                            </a:spcBef>
                            <a:spcAft>
                              <a:spcPts val="180"/>
                            </a:spcAft>
                          </a:pPr>
                          <a:r>
                            <a:rPr lang="en-US" sz="1200">
                              <a:effectLst/>
                            </a:rPr>
                            <a:t>Integrated Multi-satellitE Retrievals for Global precipitation measurement (IMERG) final run (Hou et al. 2014)</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In addition to the satellite data included in the IMERG early run, the final run includes late-arriving microwave overpasses, monthly gauge-based adjustments, and an algorithm that interpolates forward as well as backward in time.</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14:m>
                            <m:oMath xmlns:m="http://schemas.openxmlformats.org/officeDocument/2006/math">
                              <m:sSup>
                                <m:sSupPr>
                                  <m:ctrlPr>
                                    <a:rPr lang="en-US" sz="1200">
                                      <a:effectLst/>
                                    </a:rPr>
                                  </m:ctrlPr>
                                </m:sSupPr>
                                <m:e>
                                  <m:r>
                                    <a:rPr lang="en-US" sz="1200">
                                      <a:effectLst/>
                                    </a:rPr>
                                    <m:t>.1</m:t>
                                  </m:r>
                                </m:e>
                                <m:sup>
                                  <m:r>
                                    <a:rPr lang="en-US" sz="1200">
                                      <a:effectLst/>
                                    </a:rPr>
                                    <m:t>𝑜</m:t>
                                  </m:r>
                                </m:sup>
                              </m:sSup>
                            </m:oMath>
                          </a14:m>
                          <a:r>
                            <a:rPr lang="en-US" sz="1200">
                              <a:effectLst/>
                            </a:rPr>
                            <a:t> (~10 km)</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30 minutes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3.5 months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590401376"/>
                      </a:ext>
                    </a:extLst>
                  </a:tr>
                  <a:tr h="781799">
                    <a:tc>
                      <a:txBody>
                        <a:bodyPr/>
                        <a:lstStyle/>
                        <a:p>
                          <a:pPr marL="0" marR="0">
                            <a:spcBef>
                              <a:spcPts val="180"/>
                            </a:spcBef>
                            <a:spcAft>
                              <a:spcPts val="180"/>
                            </a:spcAft>
                          </a:pPr>
                          <a:r>
                            <a:rPr lang="en-US" sz="1200">
                              <a:effectLst/>
                            </a:rPr>
                            <a:t>Multi-Radar Multi-Sensor (MRMS) (Zhang et al. 2015)</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Integrates data from radars, satellites, precipitation gages, and other sensors to provide real-time decision support</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1 km</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2 minutes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&lt; 5 minutes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028043996"/>
                      </a:ext>
                    </a:extLst>
                  </a:tr>
                  <a:tr h="740469">
                    <a:tc>
                      <a:txBody>
                        <a:bodyPr/>
                        <a:lstStyle/>
                        <a:p>
                          <a:pPr marL="0" marR="0">
                            <a:spcBef>
                              <a:spcPts val="180"/>
                            </a:spcBef>
                            <a:spcAft>
                              <a:spcPts val="180"/>
                            </a:spcAft>
                          </a:pPr>
                          <a:r>
                            <a:rPr lang="en-US" sz="1200">
                              <a:effectLst/>
                            </a:rPr>
                            <a:t>National Land Data Assimilation System version 2 (NLDAS-2) forcing (Xia et al. 2012)</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Disaggregation of Climate Prediction Center daily precipitation using bias-corrected radar</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14:m>
                            <m:oMath xmlns:m="http://schemas.openxmlformats.org/officeDocument/2006/math">
                              <m:sSup>
                                <m:sSupPr>
                                  <m:ctrlPr>
                                    <a:rPr lang="en-US" sz="1200">
                                      <a:effectLst/>
                                    </a:rPr>
                                  </m:ctrlPr>
                                </m:sSupPr>
                                <m:e>
                                  <m:r>
                                    <a:rPr lang="en-US" sz="1200">
                                      <a:effectLst/>
                                    </a:rPr>
                                    <m:t>.125</m:t>
                                  </m:r>
                                </m:e>
                                <m:sup>
                                  <m:r>
                                    <a:rPr lang="en-US" sz="1200">
                                      <a:effectLst/>
                                    </a:rPr>
                                    <m:t>𝑜</m:t>
                                  </m:r>
                                </m:sup>
                              </m:sSup>
                            </m:oMath>
                          </a14:m>
                          <a:r>
                            <a:rPr lang="en-US" sz="1200">
                              <a:effectLst/>
                            </a:rPr>
                            <a:t> (~ 12 km)</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1 hour</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4 days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473391210"/>
                      </a:ext>
                    </a:extLst>
                  </a:tr>
                  <a:tr h="493358">
                    <a:tc>
                      <a:txBody>
                        <a:bodyPr/>
                        <a:lstStyle/>
                        <a:p>
                          <a:pPr marL="0" marR="0">
                            <a:spcBef>
                              <a:spcPts val="180"/>
                            </a:spcBef>
                            <a:spcAft>
                              <a:spcPts val="180"/>
                            </a:spcAft>
                          </a:pPr>
                          <a:r>
                            <a:rPr lang="en-US" sz="1200">
                              <a:effectLst/>
                            </a:rPr>
                            <a:t>NOAA High-Resolution Rapid Refresh (HRRR) model (Alexander et al. 2016)</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Numerical Weather Prediction with radar assimilation.</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14:m>
                            <m:oMath xmlns:m="http://schemas.openxmlformats.org/officeDocument/2006/math">
                              <m:r>
                                <a:rPr lang="en-US" sz="1200">
                                  <a:effectLst/>
                                </a:rPr>
                                <m:t>3</m:t>
                              </m:r>
                            </m:oMath>
                          </a14:m>
                          <a:r>
                            <a:rPr lang="en-US" sz="1200">
                              <a:effectLst/>
                            </a:rPr>
                            <a:t> km</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1 hour</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dirty="0">
                              <a:effectLst/>
                            </a:rPr>
                            <a:t>1-36 hour forecasts updated hourly</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22981686"/>
                      </a:ext>
                    </a:extLst>
                  </a:tr>
                </a:tbl>
              </a:graphicData>
            </a:graphic>
          </p:graphicFrame>
        </mc:Choice>
        <mc:Fallback>
          <p:graphicFrame>
            <p:nvGraphicFramePr>
              <p:cNvPr id="4" name="Content Placeholder 3">
                <a:extLst>
                  <a:ext uri="{FF2B5EF4-FFF2-40B4-BE49-F238E27FC236}">
                    <a16:creationId xmlns:a16="http://schemas.microsoft.com/office/drawing/2014/main" id="{EDF4A81E-E18C-014D-AA52-D7482915E81B}"/>
                  </a:ext>
                </a:extLst>
              </p:cNvPr>
              <p:cNvGraphicFramePr>
                <a:graphicFrameLocks noGrp="1"/>
              </p:cNvGraphicFramePr>
              <p:nvPr>
                <p:ph idx="1"/>
                <p:extLst>
                  <p:ext uri="{D42A27DB-BD31-4B8C-83A1-F6EECF244321}">
                    <p14:modId xmlns:p14="http://schemas.microsoft.com/office/powerpoint/2010/main" val="2439517016"/>
                  </p:ext>
                </p:extLst>
              </p:nvPr>
            </p:nvGraphicFramePr>
            <p:xfrm>
              <a:off x="346495" y="1285338"/>
              <a:ext cx="11499010" cy="4258492"/>
            </p:xfrm>
            <a:graphic>
              <a:graphicData uri="http://schemas.openxmlformats.org/drawingml/2006/table">
                <a:tbl>
                  <a:tblPr firstRow="1" firstCol="1" lastRow="1" lastCol="1">
                    <a:tableStyleId>{5940675A-B579-460E-94D1-54222C63F5DA}</a:tableStyleId>
                  </a:tblPr>
                  <a:tblGrid>
                    <a:gridCol w="2812210">
                      <a:extLst>
                        <a:ext uri="{9D8B030D-6E8A-4147-A177-3AD203B41FA5}">
                          <a16:colId xmlns:a16="http://schemas.microsoft.com/office/drawing/2014/main" val="3982217408"/>
                        </a:ext>
                      </a:extLst>
                    </a:gridCol>
                    <a:gridCol w="4321834">
                      <a:extLst>
                        <a:ext uri="{9D8B030D-6E8A-4147-A177-3AD203B41FA5}">
                          <a16:colId xmlns:a16="http://schemas.microsoft.com/office/drawing/2014/main" val="515340025"/>
                        </a:ext>
                      </a:extLst>
                    </a:gridCol>
                    <a:gridCol w="1293963">
                      <a:extLst>
                        <a:ext uri="{9D8B030D-6E8A-4147-A177-3AD203B41FA5}">
                          <a16:colId xmlns:a16="http://schemas.microsoft.com/office/drawing/2014/main" val="611436385"/>
                        </a:ext>
                      </a:extLst>
                    </a:gridCol>
                    <a:gridCol w="1268083">
                      <a:extLst>
                        <a:ext uri="{9D8B030D-6E8A-4147-A177-3AD203B41FA5}">
                          <a16:colId xmlns:a16="http://schemas.microsoft.com/office/drawing/2014/main" val="3898295839"/>
                        </a:ext>
                      </a:extLst>
                    </a:gridCol>
                    <a:gridCol w="1802920">
                      <a:extLst>
                        <a:ext uri="{9D8B030D-6E8A-4147-A177-3AD203B41FA5}">
                          <a16:colId xmlns:a16="http://schemas.microsoft.com/office/drawing/2014/main" val="2460874930"/>
                        </a:ext>
                      </a:extLst>
                    </a:gridCol>
                  </a:tblGrid>
                  <a:tr h="365760">
                    <a:tc>
                      <a:txBody>
                        <a:bodyPr/>
                        <a:lstStyle/>
                        <a:p>
                          <a:pPr marL="0" marR="0">
                            <a:spcBef>
                              <a:spcPts val="180"/>
                            </a:spcBef>
                            <a:spcAft>
                              <a:spcPts val="180"/>
                            </a:spcAft>
                          </a:pPr>
                          <a:r>
                            <a:rPr lang="en-US" sz="1200" dirty="0">
                              <a:effectLst/>
                            </a:rPr>
                            <a:t>Precipitation product</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b"/>
                    </a:tc>
                    <a:tc>
                      <a:txBody>
                        <a:bodyPr/>
                        <a:lstStyle/>
                        <a:p>
                          <a:pPr marL="0" marR="0">
                            <a:spcBef>
                              <a:spcPts val="180"/>
                            </a:spcBef>
                            <a:spcAft>
                              <a:spcPts val="180"/>
                            </a:spcAft>
                          </a:pPr>
                          <a:r>
                            <a:rPr lang="en-US" sz="1200" dirty="0">
                              <a:effectLst/>
                            </a:rPr>
                            <a:t>Description</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b"/>
                    </a:tc>
                    <a:tc>
                      <a:txBody>
                        <a:bodyPr/>
                        <a:lstStyle/>
                        <a:p>
                          <a:pPr marL="0" marR="0">
                            <a:spcBef>
                              <a:spcPts val="180"/>
                            </a:spcBef>
                            <a:spcAft>
                              <a:spcPts val="180"/>
                            </a:spcAft>
                          </a:pPr>
                          <a:r>
                            <a:rPr lang="en-US" sz="1200">
                              <a:effectLst/>
                            </a:rPr>
                            <a:t>Spatial Resolution</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b"/>
                    </a:tc>
                    <a:tc>
                      <a:txBody>
                        <a:bodyPr/>
                        <a:lstStyle/>
                        <a:p>
                          <a:pPr marL="0" marR="0">
                            <a:spcBef>
                              <a:spcPts val="180"/>
                            </a:spcBef>
                            <a:spcAft>
                              <a:spcPts val="180"/>
                            </a:spcAft>
                          </a:pPr>
                          <a:r>
                            <a:rPr lang="en-US" sz="1200">
                              <a:effectLst/>
                            </a:rPr>
                            <a:t>Temporal resolution</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b"/>
                    </a:tc>
                    <a:tc>
                      <a:txBody>
                        <a:bodyPr/>
                        <a:lstStyle/>
                        <a:p>
                          <a:pPr marL="0" marR="0">
                            <a:spcBef>
                              <a:spcPts val="180"/>
                            </a:spcBef>
                            <a:spcAft>
                              <a:spcPts val="180"/>
                            </a:spcAft>
                          </a:pPr>
                          <a:r>
                            <a:rPr lang="en-US" sz="1200">
                              <a:effectLst/>
                            </a:rPr>
                            <a:t>Typical Latency</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nchor="b"/>
                    </a:tc>
                    <a:extLst>
                      <a:ext uri="{0D108BD9-81ED-4DB2-BD59-A6C34878D82A}">
                        <a16:rowId xmlns:a16="http://schemas.microsoft.com/office/drawing/2014/main" val="1152245922"/>
                      </a:ext>
                    </a:extLst>
                  </a:tr>
                  <a:tr h="822264">
                    <a:tc>
                      <a:txBody>
                        <a:bodyPr/>
                        <a:lstStyle/>
                        <a:p>
                          <a:pPr marL="0" marR="0">
                            <a:spcBef>
                              <a:spcPts val="180"/>
                            </a:spcBef>
                            <a:spcAft>
                              <a:spcPts val="180"/>
                            </a:spcAft>
                          </a:pPr>
                          <a:r>
                            <a:rPr lang="en-US" sz="1200" dirty="0">
                              <a:effectLst/>
                            </a:rPr>
                            <a:t>Integrated Multi-</a:t>
                          </a:r>
                          <a:r>
                            <a:rPr lang="en-US" sz="1200" dirty="0" err="1">
                              <a:effectLst/>
                            </a:rPr>
                            <a:t>satellitE</a:t>
                          </a:r>
                          <a:r>
                            <a:rPr lang="en-US" sz="1200" dirty="0">
                              <a:effectLst/>
                            </a:rPr>
                            <a:t> Retrievals for Global precipitation measurement (IMERG) early run (</a:t>
                          </a:r>
                          <a:r>
                            <a:rPr lang="en-US" sz="1200" dirty="0" err="1">
                              <a:effectLst/>
                            </a:rPr>
                            <a:t>Hou</a:t>
                          </a:r>
                          <a:r>
                            <a:rPr lang="en-US" sz="1200" dirty="0">
                              <a:effectLst/>
                            </a:rPr>
                            <a:t> et al. 2014)</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Global network of satellites unified by measurements from a single reference radar/radiometer satellite.</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endParaRPr lang="en-US"/>
                        </a:p>
                      </a:txBody>
                      <a:tcPr marL="68580" marR="68580" marT="0" marB="0">
                        <a:blipFill>
                          <a:blip r:embed="rId2"/>
                          <a:stretch>
                            <a:fillRect l="-551961" t="-50769" r="-238235" b="-372308"/>
                          </a:stretch>
                        </a:blipFill>
                      </a:tcPr>
                    </a:tc>
                    <a:tc>
                      <a:txBody>
                        <a:bodyPr/>
                        <a:lstStyle/>
                        <a:p>
                          <a:pPr marL="0" marR="0">
                            <a:spcBef>
                              <a:spcPts val="180"/>
                            </a:spcBef>
                            <a:spcAft>
                              <a:spcPts val="180"/>
                            </a:spcAft>
                          </a:pPr>
                          <a:r>
                            <a:rPr lang="en-US" sz="1200">
                              <a:effectLst/>
                            </a:rPr>
                            <a:t>30 minutes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4 hours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97830330"/>
                      </a:ext>
                    </a:extLst>
                  </a:tr>
                  <a:tr h="1054842">
                    <a:tc>
                      <a:txBody>
                        <a:bodyPr/>
                        <a:lstStyle/>
                        <a:p>
                          <a:pPr marL="0" marR="0">
                            <a:spcBef>
                              <a:spcPts val="180"/>
                            </a:spcBef>
                            <a:spcAft>
                              <a:spcPts val="180"/>
                            </a:spcAft>
                          </a:pPr>
                          <a:r>
                            <a:rPr lang="en-US" sz="1200">
                              <a:effectLst/>
                            </a:rPr>
                            <a:t>Integrated Multi-satellitE Retrievals for Global precipitation measurement (IMERG) final run (Hou et al. 2014)</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In addition to the satellite data included in the IMERG early run, the final run includes late-arriving microwave overpasses, monthly gauge-based adjustments, and an algorithm that interpolates forward as well as backward in time.</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endParaRPr lang="en-US"/>
                        </a:p>
                      </a:txBody>
                      <a:tcPr marL="68580" marR="68580" marT="0" marB="0">
                        <a:blipFill>
                          <a:blip r:embed="rId2"/>
                          <a:stretch>
                            <a:fillRect l="-551961" t="-118072" r="-238235" b="-191566"/>
                          </a:stretch>
                        </a:blipFill>
                      </a:tcPr>
                    </a:tc>
                    <a:tc>
                      <a:txBody>
                        <a:bodyPr/>
                        <a:lstStyle/>
                        <a:p>
                          <a:pPr marL="0" marR="0">
                            <a:spcBef>
                              <a:spcPts val="180"/>
                            </a:spcBef>
                            <a:spcAft>
                              <a:spcPts val="180"/>
                            </a:spcAft>
                          </a:pPr>
                          <a:r>
                            <a:rPr lang="en-US" sz="1200">
                              <a:effectLst/>
                            </a:rPr>
                            <a:t>30 minutes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3.5 months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590401376"/>
                      </a:ext>
                    </a:extLst>
                  </a:tr>
                  <a:tr h="781799">
                    <a:tc>
                      <a:txBody>
                        <a:bodyPr/>
                        <a:lstStyle/>
                        <a:p>
                          <a:pPr marL="0" marR="0">
                            <a:spcBef>
                              <a:spcPts val="180"/>
                            </a:spcBef>
                            <a:spcAft>
                              <a:spcPts val="180"/>
                            </a:spcAft>
                          </a:pPr>
                          <a:r>
                            <a:rPr lang="en-US" sz="1200">
                              <a:effectLst/>
                            </a:rPr>
                            <a:t>Multi-Radar Multi-Sensor (MRMS) (Zhang et al. 2015)</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Integrates data from radars, satellites, precipitation gages, and other sensors to provide real-time decision support</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1 km</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2 minutes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&lt; 5 minutes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028043996"/>
                      </a:ext>
                    </a:extLst>
                  </a:tr>
                  <a:tr h="740469">
                    <a:tc>
                      <a:txBody>
                        <a:bodyPr/>
                        <a:lstStyle/>
                        <a:p>
                          <a:pPr marL="0" marR="0">
                            <a:spcBef>
                              <a:spcPts val="180"/>
                            </a:spcBef>
                            <a:spcAft>
                              <a:spcPts val="180"/>
                            </a:spcAft>
                          </a:pPr>
                          <a:r>
                            <a:rPr lang="en-US" sz="1200">
                              <a:effectLst/>
                            </a:rPr>
                            <a:t>National Land Data Assimilation System version 2 (NLDAS-2) forcing (Xia et al. 2012)</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Disaggregation of Climate Prediction Center daily precipitation using bias-corrected radar</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endParaRPr lang="en-US"/>
                        </a:p>
                      </a:txBody>
                      <a:tcPr marL="68580" marR="68580" marT="0" marB="0">
                        <a:blipFill>
                          <a:blip r:embed="rId2"/>
                          <a:stretch>
                            <a:fillRect l="-551961" t="-418966" r="-238235" b="-67241"/>
                          </a:stretch>
                        </a:blipFill>
                      </a:tcPr>
                    </a:tc>
                    <a:tc>
                      <a:txBody>
                        <a:bodyPr/>
                        <a:lstStyle/>
                        <a:p>
                          <a:pPr marL="0" marR="0">
                            <a:spcBef>
                              <a:spcPts val="180"/>
                            </a:spcBef>
                            <a:spcAft>
                              <a:spcPts val="180"/>
                            </a:spcAft>
                          </a:pPr>
                          <a:r>
                            <a:rPr lang="en-US" sz="1200">
                              <a:effectLst/>
                            </a:rPr>
                            <a:t>1 hour</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4 days</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473391210"/>
                      </a:ext>
                    </a:extLst>
                  </a:tr>
                  <a:tr h="493358">
                    <a:tc>
                      <a:txBody>
                        <a:bodyPr/>
                        <a:lstStyle/>
                        <a:p>
                          <a:pPr marL="0" marR="0">
                            <a:spcBef>
                              <a:spcPts val="180"/>
                            </a:spcBef>
                            <a:spcAft>
                              <a:spcPts val="180"/>
                            </a:spcAft>
                          </a:pPr>
                          <a:r>
                            <a:rPr lang="en-US" sz="1200">
                              <a:effectLst/>
                            </a:rPr>
                            <a:t>NOAA High-Resolution Rapid Refresh (HRRR) model (Alexander et al. 2016)</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a:effectLst/>
                            </a:rPr>
                            <a:t>Numerical Weather Prediction with radar assimilation.</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endParaRPr lang="en-US"/>
                        </a:p>
                      </a:txBody>
                      <a:tcPr marL="68580" marR="68580" marT="0" marB="0">
                        <a:blipFill>
                          <a:blip r:embed="rId2"/>
                          <a:stretch>
                            <a:fillRect l="-551961" t="-771795" r="-238235"/>
                          </a:stretch>
                        </a:blipFill>
                      </a:tcPr>
                    </a:tc>
                    <a:tc>
                      <a:txBody>
                        <a:bodyPr/>
                        <a:lstStyle/>
                        <a:p>
                          <a:pPr marL="0" marR="0">
                            <a:spcBef>
                              <a:spcPts val="180"/>
                            </a:spcBef>
                            <a:spcAft>
                              <a:spcPts val="180"/>
                            </a:spcAft>
                          </a:pPr>
                          <a:r>
                            <a:rPr lang="en-US" sz="1200">
                              <a:effectLst/>
                            </a:rPr>
                            <a:t>1 hour</a:t>
                          </a:r>
                          <a:endParaRPr lang="en-US" sz="120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tc>
                      <a:txBody>
                        <a:bodyPr/>
                        <a:lstStyle/>
                        <a:p>
                          <a:pPr marL="0" marR="0">
                            <a:spcBef>
                              <a:spcPts val="180"/>
                            </a:spcBef>
                            <a:spcAft>
                              <a:spcPts val="180"/>
                            </a:spcAft>
                          </a:pPr>
                          <a:r>
                            <a:rPr lang="en-US" sz="1200" dirty="0">
                              <a:effectLst/>
                            </a:rPr>
                            <a:t>1-36 hour forecasts updated hourly</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22981686"/>
                      </a:ext>
                    </a:extLst>
                  </a:tr>
                </a:tbl>
              </a:graphicData>
            </a:graphic>
          </p:graphicFrame>
        </mc:Fallback>
      </mc:AlternateContent>
    </p:spTree>
    <p:extLst>
      <p:ext uri="{BB962C8B-B14F-4D97-AF65-F5344CB8AC3E}">
        <p14:creationId xmlns:p14="http://schemas.microsoft.com/office/powerpoint/2010/main" val="37119874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11B9D-9B5C-914E-8C64-68DA608B4772}"/>
              </a:ext>
            </a:extLst>
          </p:cNvPr>
          <p:cNvSpPr>
            <a:spLocks noGrp="1"/>
          </p:cNvSpPr>
          <p:nvPr>
            <p:ph type="title"/>
          </p:nvPr>
        </p:nvSpPr>
        <p:spPr>
          <a:xfrm>
            <a:off x="0" y="1"/>
            <a:ext cx="12192000" cy="948906"/>
          </a:xfrm>
        </p:spPr>
        <p:txBody>
          <a:bodyPr>
            <a:normAutofit/>
          </a:bodyPr>
          <a:lstStyle/>
          <a:p>
            <a:r>
              <a:rPr lang="en-US" sz="3600" dirty="0"/>
              <a:t>FIGURE 2: Cumulative precipitation comparison for select sites</a:t>
            </a:r>
          </a:p>
        </p:txBody>
      </p:sp>
      <p:pic>
        <p:nvPicPr>
          <p:cNvPr id="5" name="Content Placeholder 4">
            <a:extLst>
              <a:ext uri="{FF2B5EF4-FFF2-40B4-BE49-F238E27FC236}">
                <a16:creationId xmlns:a16="http://schemas.microsoft.com/office/drawing/2014/main" id="{002DA974-D0FB-2E4E-A116-BB7DB203051F}"/>
              </a:ext>
            </a:extLst>
          </p:cNvPr>
          <p:cNvPicPr>
            <a:picLocks noGrp="1" noChangeAspect="1"/>
          </p:cNvPicPr>
          <p:nvPr>
            <p:ph idx="1"/>
          </p:nvPr>
        </p:nvPicPr>
        <p:blipFill>
          <a:blip r:embed="rId2"/>
          <a:stretch>
            <a:fillRect/>
          </a:stretch>
        </p:blipFill>
        <p:spPr>
          <a:xfrm>
            <a:off x="1194956" y="733929"/>
            <a:ext cx="9186106" cy="6124071"/>
          </a:xfrm>
        </p:spPr>
      </p:pic>
    </p:spTree>
    <p:extLst>
      <p:ext uri="{BB962C8B-B14F-4D97-AF65-F5344CB8AC3E}">
        <p14:creationId xmlns:p14="http://schemas.microsoft.com/office/powerpoint/2010/main" val="842291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C92-B2D3-604C-9EED-65892626E882}"/>
              </a:ext>
            </a:extLst>
          </p:cNvPr>
          <p:cNvSpPr>
            <a:spLocks noGrp="1"/>
          </p:cNvSpPr>
          <p:nvPr>
            <p:ph type="title"/>
          </p:nvPr>
        </p:nvSpPr>
        <p:spPr>
          <a:xfrm>
            <a:off x="0" y="0"/>
            <a:ext cx="12192000" cy="1259457"/>
          </a:xfrm>
        </p:spPr>
        <p:txBody>
          <a:bodyPr>
            <a:noAutofit/>
          </a:bodyPr>
          <a:lstStyle/>
          <a:p>
            <a:r>
              <a:rPr lang="en-US" sz="3200" dirty="0"/>
              <a:t>FIGURE 3: Scatter volume, intensity, frequency, and peak intensity for each product against the ensemble mean</a:t>
            </a:r>
          </a:p>
        </p:txBody>
      </p:sp>
      <p:pic>
        <p:nvPicPr>
          <p:cNvPr id="6" name="Content Placeholder 5">
            <a:extLst>
              <a:ext uri="{FF2B5EF4-FFF2-40B4-BE49-F238E27FC236}">
                <a16:creationId xmlns:a16="http://schemas.microsoft.com/office/drawing/2014/main" id="{62A950B1-8A16-D849-BD97-9112627D8A9B}"/>
              </a:ext>
            </a:extLst>
          </p:cNvPr>
          <p:cNvPicPr>
            <a:picLocks noGrp="1" noChangeAspect="1"/>
          </p:cNvPicPr>
          <p:nvPr>
            <p:ph sz="half" idx="1"/>
          </p:nvPr>
        </p:nvPicPr>
        <p:blipFill>
          <a:blip r:embed="rId3"/>
          <a:stretch>
            <a:fillRect/>
          </a:stretch>
        </p:blipFill>
        <p:spPr>
          <a:xfrm>
            <a:off x="967596" y="1175348"/>
            <a:ext cx="10515600" cy="2628900"/>
          </a:xfrm>
        </p:spPr>
      </p:pic>
      <p:pic>
        <p:nvPicPr>
          <p:cNvPr id="5" name="Content Placeholder 4">
            <a:extLst>
              <a:ext uri="{FF2B5EF4-FFF2-40B4-BE49-F238E27FC236}">
                <a16:creationId xmlns:a16="http://schemas.microsoft.com/office/drawing/2014/main" id="{706E8347-604B-EF44-AC6E-D95D456B8F4A}"/>
              </a:ext>
            </a:extLst>
          </p:cNvPr>
          <p:cNvPicPr>
            <a:picLocks noGrp="1" noChangeAspect="1"/>
          </p:cNvPicPr>
          <p:nvPr>
            <p:ph sz="half" idx="2"/>
          </p:nvPr>
        </p:nvPicPr>
        <p:blipFill>
          <a:blip r:embed="rId4"/>
          <a:stretch>
            <a:fillRect/>
          </a:stretch>
        </p:blipFill>
        <p:spPr>
          <a:xfrm>
            <a:off x="967596" y="3600776"/>
            <a:ext cx="10509980" cy="2627495"/>
          </a:xfrm>
        </p:spPr>
      </p:pic>
      <p:sp>
        <p:nvSpPr>
          <p:cNvPr id="7" name="TextBox 6">
            <a:extLst>
              <a:ext uri="{FF2B5EF4-FFF2-40B4-BE49-F238E27FC236}">
                <a16:creationId xmlns:a16="http://schemas.microsoft.com/office/drawing/2014/main" id="{99184599-DC60-FE47-A7B3-405D93FD7058}"/>
              </a:ext>
            </a:extLst>
          </p:cNvPr>
          <p:cNvSpPr txBox="1"/>
          <p:nvPr/>
        </p:nvSpPr>
        <p:spPr>
          <a:xfrm rot="16200000">
            <a:off x="-241721" y="2305132"/>
            <a:ext cx="1451038" cy="369332"/>
          </a:xfrm>
          <a:prstGeom prst="rect">
            <a:avLst/>
          </a:prstGeom>
          <a:noFill/>
        </p:spPr>
        <p:txBody>
          <a:bodyPr wrap="none" rtlCol="0">
            <a:spAutoFit/>
          </a:bodyPr>
          <a:lstStyle/>
          <a:p>
            <a:r>
              <a:rPr lang="en-US" dirty="0"/>
              <a:t>All Landslides</a:t>
            </a:r>
          </a:p>
        </p:txBody>
      </p:sp>
      <p:sp>
        <p:nvSpPr>
          <p:cNvPr id="8" name="TextBox 7">
            <a:extLst>
              <a:ext uri="{FF2B5EF4-FFF2-40B4-BE49-F238E27FC236}">
                <a16:creationId xmlns:a16="http://schemas.microsoft.com/office/drawing/2014/main" id="{0625A431-9DD5-E349-AA01-5C9527E8F76F}"/>
              </a:ext>
            </a:extLst>
          </p:cNvPr>
          <p:cNvSpPr txBox="1"/>
          <p:nvPr/>
        </p:nvSpPr>
        <p:spPr>
          <a:xfrm rot="16200000">
            <a:off x="-272237" y="4605758"/>
            <a:ext cx="1512081" cy="646331"/>
          </a:xfrm>
          <a:prstGeom prst="rect">
            <a:avLst/>
          </a:prstGeom>
          <a:noFill/>
        </p:spPr>
        <p:txBody>
          <a:bodyPr wrap="none" rtlCol="0">
            <a:spAutoFit/>
          </a:bodyPr>
          <a:lstStyle/>
          <a:p>
            <a:r>
              <a:rPr lang="en-US" dirty="0"/>
              <a:t>Verified exact </a:t>
            </a:r>
          </a:p>
          <a:p>
            <a:r>
              <a:rPr lang="en-US" dirty="0"/>
              <a:t>locations only</a:t>
            </a:r>
          </a:p>
        </p:txBody>
      </p:sp>
    </p:spTree>
    <p:extLst>
      <p:ext uri="{BB962C8B-B14F-4D97-AF65-F5344CB8AC3E}">
        <p14:creationId xmlns:p14="http://schemas.microsoft.com/office/powerpoint/2010/main" val="389059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AAE38-091B-B247-AE48-15B943520478}"/>
              </a:ext>
            </a:extLst>
          </p:cNvPr>
          <p:cNvSpPr>
            <a:spLocks noGrp="1"/>
          </p:cNvSpPr>
          <p:nvPr>
            <p:ph type="title"/>
          </p:nvPr>
        </p:nvSpPr>
        <p:spPr/>
        <p:txBody>
          <a:bodyPr>
            <a:noAutofit/>
          </a:bodyPr>
          <a:lstStyle/>
          <a:p>
            <a:r>
              <a:rPr lang="en-US" sz="3200" dirty="0"/>
              <a:t>TABLE 2: Bias and variability for volume and intensity for each product; for exact locations only; and for matched spatial/temporal/both resolutions</a:t>
            </a:r>
          </a:p>
        </p:txBody>
      </p:sp>
      <p:graphicFrame>
        <p:nvGraphicFramePr>
          <p:cNvPr id="4" name="Content Placeholder 3">
            <a:extLst>
              <a:ext uri="{FF2B5EF4-FFF2-40B4-BE49-F238E27FC236}">
                <a16:creationId xmlns:a16="http://schemas.microsoft.com/office/drawing/2014/main" id="{573E4E55-8E3D-8541-9A84-B589B3E885B5}"/>
              </a:ext>
            </a:extLst>
          </p:cNvPr>
          <p:cNvGraphicFramePr>
            <a:graphicFrameLocks noGrp="1"/>
          </p:cNvGraphicFramePr>
          <p:nvPr>
            <p:ph idx="1"/>
            <p:extLst>
              <p:ext uri="{D42A27DB-BD31-4B8C-83A1-F6EECF244321}">
                <p14:modId xmlns:p14="http://schemas.microsoft.com/office/powerpoint/2010/main" val="757007048"/>
              </p:ext>
            </p:extLst>
          </p:nvPr>
        </p:nvGraphicFramePr>
        <p:xfrm>
          <a:off x="391886" y="1825625"/>
          <a:ext cx="11530937" cy="2878653"/>
        </p:xfrm>
        <a:graphic>
          <a:graphicData uri="http://schemas.openxmlformats.org/drawingml/2006/table">
            <a:tbl>
              <a:tblPr firstRow="1" bandRow="1">
                <a:tableStyleId>{5C22544A-7EE6-4342-B048-85BDC9FD1C3A}</a:tableStyleId>
              </a:tblPr>
              <a:tblGrid>
                <a:gridCol w="1048267">
                  <a:extLst>
                    <a:ext uri="{9D8B030D-6E8A-4147-A177-3AD203B41FA5}">
                      <a16:colId xmlns:a16="http://schemas.microsoft.com/office/drawing/2014/main" val="1050265500"/>
                    </a:ext>
                  </a:extLst>
                </a:gridCol>
                <a:gridCol w="994289">
                  <a:extLst>
                    <a:ext uri="{9D8B030D-6E8A-4147-A177-3AD203B41FA5}">
                      <a16:colId xmlns:a16="http://schemas.microsoft.com/office/drawing/2014/main" val="882851555"/>
                    </a:ext>
                  </a:extLst>
                </a:gridCol>
                <a:gridCol w="1179290">
                  <a:extLst>
                    <a:ext uri="{9D8B030D-6E8A-4147-A177-3AD203B41FA5}">
                      <a16:colId xmlns:a16="http://schemas.microsoft.com/office/drawing/2014/main" val="2681479504"/>
                    </a:ext>
                  </a:extLst>
                </a:gridCol>
                <a:gridCol w="971222">
                  <a:extLst>
                    <a:ext uri="{9D8B030D-6E8A-4147-A177-3AD203B41FA5}">
                      <a16:colId xmlns:a16="http://schemas.microsoft.com/office/drawing/2014/main" val="754823049"/>
                    </a:ext>
                  </a:extLst>
                </a:gridCol>
                <a:gridCol w="1048267">
                  <a:extLst>
                    <a:ext uri="{9D8B030D-6E8A-4147-A177-3AD203B41FA5}">
                      <a16:colId xmlns:a16="http://schemas.microsoft.com/office/drawing/2014/main" val="961835798"/>
                    </a:ext>
                  </a:extLst>
                </a:gridCol>
                <a:gridCol w="1048267">
                  <a:extLst>
                    <a:ext uri="{9D8B030D-6E8A-4147-A177-3AD203B41FA5}">
                      <a16:colId xmlns:a16="http://schemas.microsoft.com/office/drawing/2014/main" val="2440692492"/>
                    </a:ext>
                  </a:extLst>
                </a:gridCol>
                <a:gridCol w="1048267">
                  <a:extLst>
                    <a:ext uri="{9D8B030D-6E8A-4147-A177-3AD203B41FA5}">
                      <a16:colId xmlns:a16="http://schemas.microsoft.com/office/drawing/2014/main" val="1738287763"/>
                    </a:ext>
                  </a:extLst>
                </a:gridCol>
                <a:gridCol w="1048267">
                  <a:extLst>
                    <a:ext uri="{9D8B030D-6E8A-4147-A177-3AD203B41FA5}">
                      <a16:colId xmlns:a16="http://schemas.microsoft.com/office/drawing/2014/main" val="1498896365"/>
                    </a:ext>
                  </a:extLst>
                </a:gridCol>
                <a:gridCol w="1048267">
                  <a:extLst>
                    <a:ext uri="{9D8B030D-6E8A-4147-A177-3AD203B41FA5}">
                      <a16:colId xmlns:a16="http://schemas.microsoft.com/office/drawing/2014/main" val="1492490830"/>
                    </a:ext>
                  </a:extLst>
                </a:gridCol>
                <a:gridCol w="1048267">
                  <a:extLst>
                    <a:ext uri="{9D8B030D-6E8A-4147-A177-3AD203B41FA5}">
                      <a16:colId xmlns:a16="http://schemas.microsoft.com/office/drawing/2014/main" val="2136282090"/>
                    </a:ext>
                  </a:extLst>
                </a:gridCol>
                <a:gridCol w="1048267">
                  <a:extLst>
                    <a:ext uri="{9D8B030D-6E8A-4147-A177-3AD203B41FA5}">
                      <a16:colId xmlns:a16="http://schemas.microsoft.com/office/drawing/2014/main" val="1034437836"/>
                    </a:ext>
                  </a:extLst>
                </a:gridCol>
              </a:tblGrid>
              <a:tr h="370840">
                <a:tc>
                  <a:txBody>
                    <a:bodyPr/>
                    <a:lstStyle/>
                    <a:p>
                      <a:pPr marL="0" marR="0" algn="l">
                        <a:lnSpc>
                          <a:spcPct val="105000"/>
                        </a:lnSpc>
                        <a:spcBef>
                          <a:spcPts val="180"/>
                        </a:spcBef>
                        <a:spcAft>
                          <a:spcPts val="180"/>
                        </a:spcAft>
                      </a:pPr>
                      <a:endParaRPr lang="en-US"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b"/>
                </a:tc>
                <a:tc gridSpan="2">
                  <a:txBody>
                    <a:bodyPr/>
                    <a:lstStyle/>
                    <a:p>
                      <a:r>
                        <a:rPr lang="en-US" dirty="0"/>
                        <a:t>All data, original resolution</a:t>
                      </a:r>
                    </a:p>
                  </a:txBody>
                  <a:tcPr/>
                </a:tc>
                <a:tc hMerge="1">
                  <a:txBody>
                    <a:bodyPr/>
                    <a:lstStyle/>
                    <a:p>
                      <a:endParaRPr lang="en-US" dirty="0"/>
                    </a:p>
                  </a:txBody>
                  <a:tcPr/>
                </a:tc>
                <a:tc gridSpan="2">
                  <a:txBody>
                    <a:bodyPr/>
                    <a:lstStyle/>
                    <a:p>
                      <a:r>
                        <a:rPr lang="en-US" dirty="0"/>
                        <a:t>Exact locations only</a:t>
                      </a:r>
                    </a:p>
                  </a:txBody>
                  <a:tcPr/>
                </a:tc>
                <a:tc hMerge="1">
                  <a:txBody>
                    <a:bodyPr/>
                    <a:lstStyle/>
                    <a:p>
                      <a:endParaRPr lang="en-US" dirty="0"/>
                    </a:p>
                  </a:txBody>
                  <a:tcPr/>
                </a:tc>
                <a:tc gridSpan="2">
                  <a:txBody>
                    <a:bodyPr/>
                    <a:lstStyle/>
                    <a:p>
                      <a:r>
                        <a:rPr lang="en-US" dirty="0"/>
                        <a:t>Matching spatial resolution</a:t>
                      </a:r>
                    </a:p>
                  </a:txBody>
                  <a:tcPr/>
                </a:tc>
                <a:tc hMerge="1">
                  <a:txBody>
                    <a:bodyPr/>
                    <a:lstStyle/>
                    <a:p>
                      <a:endParaRPr lang="en-US" dirty="0"/>
                    </a:p>
                  </a:txBody>
                  <a:tcPr/>
                </a:tc>
                <a:tc gridSpan="2">
                  <a:txBody>
                    <a:bodyPr/>
                    <a:lstStyle/>
                    <a:p>
                      <a:r>
                        <a:rPr lang="en-US" dirty="0"/>
                        <a:t>Matching temporal resolution</a:t>
                      </a:r>
                    </a:p>
                  </a:txBody>
                  <a:tcPr/>
                </a:tc>
                <a:tc hMerge="1">
                  <a:txBody>
                    <a:bodyPr/>
                    <a:lstStyle/>
                    <a:p>
                      <a:endParaRPr lang="en-US" dirty="0"/>
                    </a:p>
                  </a:txBody>
                  <a:tcPr/>
                </a:tc>
                <a:tc gridSpan="2">
                  <a:txBody>
                    <a:bodyPr/>
                    <a:lstStyle/>
                    <a:p>
                      <a:r>
                        <a:rPr lang="en-US" dirty="0"/>
                        <a:t>Matching resolution</a:t>
                      </a:r>
                    </a:p>
                  </a:txBody>
                  <a:tcPr/>
                </a:tc>
                <a:tc hMerge="1">
                  <a:txBody>
                    <a:bodyPr/>
                    <a:lstStyle/>
                    <a:p>
                      <a:endParaRPr lang="en-US" dirty="0"/>
                    </a:p>
                  </a:txBody>
                  <a:tcPr/>
                </a:tc>
                <a:extLst>
                  <a:ext uri="{0D108BD9-81ED-4DB2-BD59-A6C34878D82A}">
                    <a16:rowId xmlns:a16="http://schemas.microsoft.com/office/drawing/2014/main" val="769572703"/>
                  </a:ext>
                </a:extLst>
              </a:tr>
              <a:tr h="370840">
                <a:tc>
                  <a:txBody>
                    <a:bodyPr/>
                    <a:lstStyle/>
                    <a:p>
                      <a:pPr marL="0" marR="0" algn="l">
                        <a:lnSpc>
                          <a:spcPct val="105000"/>
                        </a:lnSpc>
                        <a:spcBef>
                          <a:spcPts val="180"/>
                        </a:spcBef>
                        <a:spcAft>
                          <a:spcPts val="180"/>
                        </a:spcAft>
                      </a:pPr>
                      <a:endParaRPr lang="en-US"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r>
                        <a:rPr lang="en-US" dirty="0"/>
                        <a:t>Volume</a:t>
                      </a:r>
                    </a:p>
                  </a:txBody>
                  <a:tcPr/>
                </a:tc>
                <a:tc>
                  <a:txBody>
                    <a:bodyPr/>
                    <a:lstStyle/>
                    <a:p>
                      <a:r>
                        <a:rPr lang="en-US" dirty="0"/>
                        <a:t>Intensity</a:t>
                      </a:r>
                    </a:p>
                  </a:txBody>
                  <a:tcPr/>
                </a:tc>
                <a:tc>
                  <a:txBody>
                    <a:bodyPr/>
                    <a:lstStyle/>
                    <a:p>
                      <a:r>
                        <a:rPr lang="en-US" dirty="0"/>
                        <a:t>Volume</a:t>
                      </a:r>
                    </a:p>
                  </a:txBody>
                  <a:tcPr/>
                </a:tc>
                <a:tc>
                  <a:txBody>
                    <a:bodyPr/>
                    <a:lstStyle/>
                    <a:p>
                      <a:r>
                        <a:rPr lang="en-US" dirty="0"/>
                        <a:t>Intensity</a:t>
                      </a:r>
                    </a:p>
                  </a:txBody>
                  <a:tcPr/>
                </a:tc>
                <a:tc>
                  <a:txBody>
                    <a:bodyPr/>
                    <a:lstStyle/>
                    <a:p>
                      <a:r>
                        <a:rPr lang="en-US" dirty="0"/>
                        <a:t>Volume</a:t>
                      </a:r>
                    </a:p>
                  </a:txBody>
                  <a:tcPr/>
                </a:tc>
                <a:tc>
                  <a:txBody>
                    <a:bodyPr/>
                    <a:lstStyle/>
                    <a:p>
                      <a:r>
                        <a:rPr lang="en-US" dirty="0"/>
                        <a:t>Intensity</a:t>
                      </a:r>
                    </a:p>
                  </a:txBody>
                  <a:tcPr/>
                </a:tc>
                <a:tc>
                  <a:txBody>
                    <a:bodyPr/>
                    <a:lstStyle/>
                    <a:p>
                      <a:r>
                        <a:rPr lang="en-US" dirty="0"/>
                        <a:t>Volume</a:t>
                      </a:r>
                    </a:p>
                  </a:txBody>
                  <a:tcPr/>
                </a:tc>
                <a:tc>
                  <a:txBody>
                    <a:bodyPr/>
                    <a:lstStyle/>
                    <a:p>
                      <a:r>
                        <a:rPr lang="en-US" dirty="0"/>
                        <a:t>Intensity</a:t>
                      </a:r>
                    </a:p>
                  </a:txBody>
                  <a:tcPr/>
                </a:tc>
                <a:tc>
                  <a:txBody>
                    <a:bodyPr/>
                    <a:lstStyle/>
                    <a:p>
                      <a:r>
                        <a:rPr lang="en-US" dirty="0"/>
                        <a:t>Volume</a:t>
                      </a:r>
                    </a:p>
                  </a:txBody>
                  <a:tcPr/>
                </a:tc>
                <a:tc>
                  <a:txBody>
                    <a:bodyPr/>
                    <a:lstStyle/>
                    <a:p>
                      <a:r>
                        <a:rPr lang="en-US" dirty="0"/>
                        <a:t>Intensity</a:t>
                      </a:r>
                    </a:p>
                  </a:txBody>
                  <a:tcPr/>
                </a:tc>
                <a:extLst>
                  <a:ext uri="{0D108BD9-81ED-4DB2-BD59-A6C34878D82A}">
                    <a16:rowId xmlns:a16="http://schemas.microsoft.com/office/drawing/2014/main" val="845214881"/>
                  </a:ext>
                </a:extLst>
              </a:tr>
              <a:tr h="384373">
                <a:tc>
                  <a:txBody>
                    <a:bodyPr/>
                    <a:lstStyle/>
                    <a:p>
                      <a:pPr marL="0" marR="0" algn="l">
                        <a:lnSpc>
                          <a:spcPct val="105000"/>
                        </a:lnSpc>
                        <a:spcBef>
                          <a:spcPts val="180"/>
                        </a:spcBef>
                        <a:spcAft>
                          <a:spcPts val="180"/>
                        </a:spcAft>
                      </a:pPr>
                      <a:r>
                        <a:rPr lang="en-US" sz="1100" dirty="0">
                          <a:effectLst/>
                        </a:rPr>
                        <a:t>GPM IMERG Early</a:t>
                      </a:r>
                      <a:endParaRPr lang="en-US"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r>
                        <a:rPr lang="en-US" sz="900" dirty="0"/>
                        <a:t>Bias (Variability)</a:t>
                      </a:r>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865957847"/>
                  </a:ext>
                </a:extLst>
              </a:tr>
              <a:tr h="370840">
                <a:tc>
                  <a:txBody>
                    <a:bodyPr/>
                    <a:lstStyle/>
                    <a:p>
                      <a:pPr marL="0" marR="0" algn="l">
                        <a:lnSpc>
                          <a:spcPct val="105000"/>
                        </a:lnSpc>
                        <a:spcBef>
                          <a:spcPts val="180"/>
                        </a:spcBef>
                        <a:spcAft>
                          <a:spcPts val="180"/>
                        </a:spcAft>
                      </a:pPr>
                      <a:r>
                        <a:rPr lang="en-US" sz="1100" dirty="0">
                          <a:effectLst/>
                          <a:latin typeface="Cambria" panose="02040503050406030204" pitchFamily="18" charset="0"/>
                          <a:ea typeface="Times New Roman" panose="02020603050405020304" pitchFamily="18" charset="0"/>
                          <a:cs typeface="Times New Roman" panose="02020603050405020304" pitchFamily="18" charset="0"/>
                        </a:rPr>
                        <a:t>GPM IMERG Final</a:t>
                      </a:r>
                    </a:p>
                  </a:txBody>
                  <a:tcPr marL="68580" marR="68580" marT="0" marB="0"/>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229844520"/>
                  </a:ext>
                </a:extLst>
              </a:tr>
              <a:tr h="370840">
                <a:tc>
                  <a:txBody>
                    <a:bodyPr/>
                    <a:lstStyle/>
                    <a:p>
                      <a:pPr marL="0" marR="0" algn="l">
                        <a:lnSpc>
                          <a:spcPct val="105000"/>
                        </a:lnSpc>
                        <a:spcBef>
                          <a:spcPts val="180"/>
                        </a:spcBef>
                        <a:spcAft>
                          <a:spcPts val="180"/>
                        </a:spcAft>
                      </a:pPr>
                      <a:r>
                        <a:rPr lang="en-US" sz="1100" dirty="0">
                          <a:effectLst/>
                        </a:rPr>
                        <a:t>NLDAS-2</a:t>
                      </a:r>
                      <a:endParaRPr lang="en-US"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24822875"/>
                  </a:ext>
                </a:extLst>
              </a:tr>
              <a:tr h="370840">
                <a:tc>
                  <a:txBody>
                    <a:bodyPr/>
                    <a:lstStyle/>
                    <a:p>
                      <a:pPr marL="0" marR="0" algn="l">
                        <a:lnSpc>
                          <a:spcPct val="105000"/>
                        </a:lnSpc>
                        <a:spcBef>
                          <a:spcPts val="180"/>
                        </a:spcBef>
                        <a:spcAft>
                          <a:spcPts val="180"/>
                        </a:spcAft>
                      </a:pPr>
                      <a:r>
                        <a:rPr lang="en-US" sz="1100" dirty="0">
                          <a:effectLst/>
                        </a:rPr>
                        <a:t>HRRR</a:t>
                      </a:r>
                      <a:endParaRPr lang="en-US"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969527608"/>
                  </a:ext>
                </a:extLst>
              </a:tr>
              <a:tr h="370840">
                <a:tc>
                  <a:txBody>
                    <a:bodyPr/>
                    <a:lstStyle/>
                    <a:p>
                      <a:pPr marL="0" marR="0" algn="l">
                        <a:lnSpc>
                          <a:spcPct val="105000"/>
                        </a:lnSpc>
                        <a:spcBef>
                          <a:spcPts val="180"/>
                        </a:spcBef>
                        <a:spcAft>
                          <a:spcPts val="180"/>
                        </a:spcAft>
                      </a:pPr>
                      <a:r>
                        <a:rPr lang="en-US" sz="1100" dirty="0">
                          <a:effectLst/>
                        </a:rPr>
                        <a:t>MRMS</a:t>
                      </a:r>
                      <a:endParaRPr lang="en-US" sz="1100" dirty="0">
                        <a:effectLst/>
                        <a:latin typeface="Cambria" panose="02040503050406030204" pitchFamily="18" charset="0"/>
                        <a:ea typeface="Times New Roman" panose="02020603050405020304" pitchFamily="18" charset="0"/>
                        <a:cs typeface="Times New Roman" panose="02020603050405020304" pitchFamily="18" charset="0"/>
                      </a:endParaRPr>
                    </a:p>
                  </a:txBody>
                  <a:tcPr marL="68580" marR="68580" marT="0" marB="0" anchor="b"/>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47768938"/>
                  </a:ext>
                </a:extLst>
              </a:tr>
            </a:tbl>
          </a:graphicData>
        </a:graphic>
      </p:graphicFrame>
    </p:spTree>
    <p:extLst>
      <p:ext uri="{BB962C8B-B14F-4D97-AF65-F5344CB8AC3E}">
        <p14:creationId xmlns:p14="http://schemas.microsoft.com/office/powerpoint/2010/main" val="365256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C569F-9C5F-8B4A-8E1B-D78FFE65C9D4}"/>
              </a:ext>
            </a:extLst>
          </p:cNvPr>
          <p:cNvSpPr>
            <a:spLocks noGrp="1"/>
          </p:cNvSpPr>
          <p:nvPr>
            <p:ph type="title"/>
          </p:nvPr>
        </p:nvSpPr>
        <p:spPr>
          <a:xfrm>
            <a:off x="0" y="1"/>
            <a:ext cx="12192000" cy="1052422"/>
          </a:xfrm>
        </p:spPr>
        <p:txBody>
          <a:bodyPr>
            <a:noAutofit/>
          </a:bodyPr>
          <a:lstStyle/>
          <a:p>
            <a:r>
              <a:rPr lang="en-US" sz="3600" dirty="0"/>
              <a:t>FIGURE 4: Precipitation frequency vs. peak intensity for landslide-triggering storm by site by product</a:t>
            </a:r>
          </a:p>
        </p:txBody>
      </p:sp>
      <p:pic>
        <p:nvPicPr>
          <p:cNvPr id="5" name="Content Placeholder 4">
            <a:extLst>
              <a:ext uri="{FF2B5EF4-FFF2-40B4-BE49-F238E27FC236}">
                <a16:creationId xmlns:a16="http://schemas.microsoft.com/office/drawing/2014/main" id="{3743EBA2-0220-324A-9E3A-6E07A7E95014}"/>
              </a:ext>
            </a:extLst>
          </p:cNvPr>
          <p:cNvPicPr>
            <a:picLocks noGrp="1" noChangeAspect="1"/>
          </p:cNvPicPr>
          <p:nvPr>
            <p:ph idx="1"/>
          </p:nvPr>
        </p:nvPicPr>
        <p:blipFill>
          <a:blip r:embed="rId2"/>
          <a:stretch>
            <a:fillRect/>
          </a:stretch>
        </p:blipFill>
        <p:spPr>
          <a:xfrm>
            <a:off x="1863305" y="1066800"/>
            <a:ext cx="8686800" cy="5791200"/>
          </a:xfrm>
        </p:spPr>
      </p:pic>
    </p:spTree>
    <p:extLst>
      <p:ext uri="{BB962C8B-B14F-4D97-AF65-F5344CB8AC3E}">
        <p14:creationId xmlns:p14="http://schemas.microsoft.com/office/powerpoint/2010/main" val="2111898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6E604-9370-CB45-83AF-A5B5AF446D70}"/>
              </a:ext>
            </a:extLst>
          </p:cNvPr>
          <p:cNvSpPr>
            <a:spLocks noGrp="1"/>
          </p:cNvSpPr>
          <p:nvPr>
            <p:ph type="title"/>
          </p:nvPr>
        </p:nvSpPr>
        <p:spPr>
          <a:xfrm>
            <a:off x="-1" y="1"/>
            <a:ext cx="12192001" cy="1246908"/>
          </a:xfrm>
        </p:spPr>
        <p:txBody>
          <a:bodyPr>
            <a:noAutofit/>
          </a:bodyPr>
          <a:lstStyle/>
          <a:p>
            <a:r>
              <a:rPr lang="en-US" sz="3200" dirty="0"/>
              <a:t>FIGURE 5: Example Intensity-Duration Threshold with multiple precipitation products plotted on top, landslide-triggering events in bold</a:t>
            </a:r>
          </a:p>
        </p:txBody>
      </p:sp>
      <p:pic>
        <p:nvPicPr>
          <p:cNvPr id="5" name="Content Placeholder 4">
            <a:extLst>
              <a:ext uri="{FF2B5EF4-FFF2-40B4-BE49-F238E27FC236}">
                <a16:creationId xmlns:a16="http://schemas.microsoft.com/office/drawing/2014/main" id="{6E953BC8-839D-7346-B01A-1E4702CBD1BC}"/>
              </a:ext>
            </a:extLst>
          </p:cNvPr>
          <p:cNvPicPr>
            <a:picLocks noGrp="1" noChangeAspect="1"/>
          </p:cNvPicPr>
          <p:nvPr>
            <p:ph sz="half" idx="1"/>
          </p:nvPr>
        </p:nvPicPr>
        <p:blipFill>
          <a:blip r:embed="rId3"/>
          <a:stretch>
            <a:fillRect/>
          </a:stretch>
        </p:blipFill>
        <p:spPr>
          <a:xfrm>
            <a:off x="1419036" y="1090823"/>
            <a:ext cx="9246180" cy="3082060"/>
          </a:xfrm>
        </p:spPr>
      </p:pic>
      <p:pic>
        <p:nvPicPr>
          <p:cNvPr id="6" name="Content Placeholder 5">
            <a:extLst>
              <a:ext uri="{FF2B5EF4-FFF2-40B4-BE49-F238E27FC236}">
                <a16:creationId xmlns:a16="http://schemas.microsoft.com/office/drawing/2014/main" id="{0AA2251D-FBBC-8142-9473-8A654B83C333}"/>
              </a:ext>
            </a:extLst>
          </p:cNvPr>
          <p:cNvPicPr>
            <a:picLocks noGrp="1" noChangeAspect="1"/>
          </p:cNvPicPr>
          <p:nvPr>
            <p:ph sz="half" idx="2"/>
          </p:nvPr>
        </p:nvPicPr>
        <p:blipFill rotWithShape="1">
          <a:blip r:embed="rId4"/>
          <a:srcRect r="24010"/>
          <a:stretch/>
        </p:blipFill>
        <p:spPr>
          <a:xfrm>
            <a:off x="1419036" y="3775940"/>
            <a:ext cx="7026144" cy="3082060"/>
          </a:xfrm>
        </p:spPr>
      </p:pic>
      <p:sp>
        <p:nvSpPr>
          <p:cNvPr id="7" name="TextBox 6">
            <a:extLst>
              <a:ext uri="{FF2B5EF4-FFF2-40B4-BE49-F238E27FC236}">
                <a16:creationId xmlns:a16="http://schemas.microsoft.com/office/drawing/2014/main" id="{BCD1FD57-064E-E846-9E31-709123812B67}"/>
              </a:ext>
            </a:extLst>
          </p:cNvPr>
          <p:cNvSpPr txBox="1"/>
          <p:nvPr/>
        </p:nvSpPr>
        <p:spPr>
          <a:xfrm rot="16200000">
            <a:off x="-241721" y="2305132"/>
            <a:ext cx="1451038" cy="369332"/>
          </a:xfrm>
          <a:prstGeom prst="rect">
            <a:avLst/>
          </a:prstGeom>
          <a:noFill/>
        </p:spPr>
        <p:txBody>
          <a:bodyPr wrap="none" rtlCol="0">
            <a:spAutoFit/>
          </a:bodyPr>
          <a:lstStyle/>
          <a:p>
            <a:r>
              <a:rPr lang="en-US" dirty="0"/>
              <a:t>All Landslides</a:t>
            </a:r>
          </a:p>
        </p:txBody>
      </p:sp>
      <p:sp>
        <p:nvSpPr>
          <p:cNvPr id="8" name="TextBox 7">
            <a:extLst>
              <a:ext uri="{FF2B5EF4-FFF2-40B4-BE49-F238E27FC236}">
                <a16:creationId xmlns:a16="http://schemas.microsoft.com/office/drawing/2014/main" id="{A40A7C08-C87D-444C-989D-7534F27EFD80}"/>
              </a:ext>
            </a:extLst>
          </p:cNvPr>
          <p:cNvSpPr txBox="1"/>
          <p:nvPr/>
        </p:nvSpPr>
        <p:spPr>
          <a:xfrm rot="16200000">
            <a:off x="-272237" y="4605758"/>
            <a:ext cx="1512081" cy="646331"/>
          </a:xfrm>
          <a:prstGeom prst="rect">
            <a:avLst/>
          </a:prstGeom>
          <a:noFill/>
        </p:spPr>
        <p:txBody>
          <a:bodyPr wrap="none" rtlCol="0">
            <a:spAutoFit/>
          </a:bodyPr>
          <a:lstStyle/>
          <a:p>
            <a:r>
              <a:rPr lang="en-US" dirty="0"/>
              <a:t>Verified exact </a:t>
            </a:r>
          </a:p>
          <a:p>
            <a:r>
              <a:rPr lang="en-US" dirty="0"/>
              <a:t>locations only</a:t>
            </a:r>
          </a:p>
        </p:txBody>
      </p:sp>
    </p:spTree>
    <p:extLst>
      <p:ext uri="{BB962C8B-B14F-4D97-AF65-F5344CB8AC3E}">
        <p14:creationId xmlns:p14="http://schemas.microsoft.com/office/powerpoint/2010/main" val="691456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37AF7-FD9A-5245-A01C-B7897D3FCD56}"/>
              </a:ext>
            </a:extLst>
          </p:cNvPr>
          <p:cNvSpPr>
            <a:spLocks noGrp="1"/>
          </p:cNvSpPr>
          <p:nvPr>
            <p:ph type="title"/>
          </p:nvPr>
        </p:nvSpPr>
        <p:spPr/>
        <p:txBody>
          <a:bodyPr>
            <a:noAutofit/>
          </a:bodyPr>
          <a:lstStyle/>
          <a:p>
            <a:r>
              <a:rPr lang="en-US" sz="3200" dirty="0"/>
              <a:t>TABLE 2: True positives, true negatives, false positives, false negatives, and threat score for each product and threshold (For exact locations only and matched resolutions in parentheses)</a:t>
            </a:r>
          </a:p>
        </p:txBody>
      </p:sp>
      <p:graphicFrame>
        <p:nvGraphicFramePr>
          <p:cNvPr id="4" name="Content Placeholder 3">
            <a:extLst>
              <a:ext uri="{FF2B5EF4-FFF2-40B4-BE49-F238E27FC236}">
                <a16:creationId xmlns:a16="http://schemas.microsoft.com/office/drawing/2014/main" id="{3320D8CC-84B6-0A44-9574-56416B76836C}"/>
              </a:ext>
            </a:extLst>
          </p:cNvPr>
          <p:cNvGraphicFramePr>
            <a:graphicFrameLocks noGrp="1"/>
          </p:cNvGraphicFramePr>
          <p:nvPr>
            <p:ph idx="1"/>
            <p:extLst>
              <p:ext uri="{D42A27DB-BD31-4B8C-83A1-F6EECF244321}">
                <p14:modId xmlns:p14="http://schemas.microsoft.com/office/powerpoint/2010/main" val="2837092299"/>
              </p:ext>
            </p:extLst>
          </p:nvPr>
        </p:nvGraphicFramePr>
        <p:xfrm>
          <a:off x="838200" y="1825625"/>
          <a:ext cx="10515600" cy="3845897"/>
        </p:xfrm>
        <a:graphic>
          <a:graphicData uri="http://schemas.openxmlformats.org/drawingml/2006/table">
            <a:tbl>
              <a:tblPr firstRow="1" bandRow="1">
                <a:tableStyleId>{5C22544A-7EE6-4342-B048-85BDC9FD1C3A}</a:tableStyleId>
              </a:tblPr>
              <a:tblGrid>
                <a:gridCol w="1752600">
                  <a:extLst>
                    <a:ext uri="{9D8B030D-6E8A-4147-A177-3AD203B41FA5}">
                      <a16:colId xmlns:a16="http://schemas.microsoft.com/office/drawing/2014/main" val="4062692206"/>
                    </a:ext>
                  </a:extLst>
                </a:gridCol>
                <a:gridCol w="1752600">
                  <a:extLst>
                    <a:ext uri="{9D8B030D-6E8A-4147-A177-3AD203B41FA5}">
                      <a16:colId xmlns:a16="http://schemas.microsoft.com/office/drawing/2014/main" val="2595492510"/>
                    </a:ext>
                  </a:extLst>
                </a:gridCol>
                <a:gridCol w="1752600">
                  <a:extLst>
                    <a:ext uri="{9D8B030D-6E8A-4147-A177-3AD203B41FA5}">
                      <a16:colId xmlns:a16="http://schemas.microsoft.com/office/drawing/2014/main" val="2093710108"/>
                    </a:ext>
                  </a:extLst>
                </a:gridCol>
                <a:gridCol w="1752600">
                  <a:extLst>
                    <a:ext uri="{9D8B030D-6E8A-4147-A177-3AD203B41FA5}">
                      <a16:colId xmlns:a16="http://schemas.microsoft.com/office/drawing/2014/main" val="3823059370"/>
                    </a:ext>
                  </a:extLst>
                </a:gridCol>
                <a:gridCol w="1752600">
                  <a:extLst>
                    <a:ext uri="{9D8B030D-6E8A-4147-A177-3AD203B41FA5}">
                      <a16:colId xmlns:a16="http://schemas.microsoft.com/office/drawing/2014/main" val="2896088773"/>
                    </a:ext>
                  </a:extLst>
                </a:gridCol>
                <a:gridCol w="1752600">
                  <a:extLst>
                    <a:ext uri="{9D8B030D-6E8A-4147-A177-3AD203B41FA5}">
                      <a16:colId xmlns:a16="http://schemas.microsoft.com/office/drawing/2014/main" val="2737609125"/>
                    </a:ext>
                  </a:extLst>
                </a:gridCol>
              </a:tblGrid>
              <a:tr h="511960">
                <a:tc>
                  <a:txBody>
                    <a:bodyPr/>
                    <a:lstStyle/>
                    <a:p>
                      <a:endParaRPr lang="en-US" dirty="0"/>
                    </a:p>
                  </a:txBody>
                  <a:tcPr/>
                </a:tc>
                <a:tc>
                  <a:txBody>
                    <a:bodyPr/>
                    <a:lstStyle/>
                    <a:p>
                      <a:r>
                        <a:rPr lang="en-US" dirty="0"/>
                        <a:t>True positives</a:t>
                      </a:r>
                    </a:p>
                  </a:txBody>
                  <a:tcPr/>
                </a:tc>
                <a:tc>
                  <a:txBody>
                    <a:bodyPr/>
                    <a:lstStyle/>
                    <a:p>
                      <a:r>
                        <a:rPr lang="en-US" dirty="0"/>
                        <a:t>True negatives</a:t>
                      </a:r>
                    </a:p>
                  </a:txBody>
                  <a:tcPr/>
                </a:tc>
                <a:tc>
                  <a:txBody>
                    <a:bodyPr/>
                    <a:lstStyle/>
                    <a:p>
                      <a:r>
                        <a:rPr lang="en-US" dirty="0"/>
                        <a:t>False positives</a:t>
                      </a:r>
                    </a:p>
                  </a:txBody>
                  <a:tcPr/>
                </a:tc>
                <a:tc>
                  <a:txBody>
                    <a:bodyPr/>
                    <a:lstStyle/>
                    <a:p>
                      <a:r>
                        <a:rPr lang="en-US" dirty="0"/>
                        <a:t>False negatives</a:t>
                      </a:r>
                    </a:p>
                  </a:txBody>
                  <a:tcPr/>
                </a:tc>
                <a:tc>
                  <a:txBody>
                    <a:bodyPr/>
                    <a:lstStyle/>
                    <a:p>
                      <a:r>
                        <a:rPr lang="en-US" dirty="0"/>
                        <a:t>Threat score</a:t>
                      </a:r>
                    </a:p>
                  </a:txBody>
                  <a:tcPr/>
                </a:tc>
                <a:extLst>
                  <a:ext uri="{0D108BD9-81ED-4DB2-BD59-A6C34878D82A}">
                    <a16:rowId xmlns:a16="http://schemas.microsoft.com/office/drawing/2014/main" val="1128093237"/>
                  </a:ext>
                </a:extLst>
              </a:tr>
              <a:tr h="883657">
                <a:tc>
                  <a:txBody>
                    <a:bodyPr/>
                    <a:lstStyle/>
                    <a:p>
                      <a:r>
                        <a:rPr lang="en-US" dirty="0"/>
                        <a:t>GPM IMERG Early</a:t>
                      </a:r>
                    </a:p>
                  </a:txBody>
                  <a:tcPr/>
                </a:tc>
                <a:tc>
                  <a:txBody>
                    <a:bodyPr/>
                    <a:lstStyle/>
                    <a:p>
                      <a:r>
                        <a:rPr lang="en-US" dirty="0"/>
                        <a:t>Total (Exact, Matched resolution)</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270037506"/>
                  </a:ext>
                </a:extLst>
              </a:tr>
              <a:tr h="883657">
                <a:tc>
                  <a:txBody>
                    <a:bodyPr/>
                    <a:lstStyle/>
                    <a:p>
                      <a:r>
                        <a:rPr lang="en-US" dirty="0"/>
                        <a:t>GPM IMERG Final</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1990765699"/>
                  </a:ext>
                </a:extLst>
              </a:tr>
              <a:tr h="511960">
                <a:tc>
                  <a:txBody>
                    <a:bodyPr/>
                    <a:lstStyle/>
                    <a:p>
                      <a:r>
                        <a:rPr lang="en-US" dirty="0"/>
                        <a:t>NLDAS-2</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568489161"/>
                  </a:ext>
                </a:extLst>
              </a:tr>
              <a:tr h="511960">
                <a:tc>
                  <a:txBody>
                    <a:bodyPr/>
                    <a:lstStyle/>
                    <a:p>
                      <a:r>
                        <a:rPr lang="en-US" dirty="0"/>
                        <a:t>HRRR</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387198895"/>
                  </a:ext>
                </a:extLst>
              </a:tr>
              <a:tr h="511960">
                <a:tc>
                  <a:txBody>
                    <a:bodyPr/>
                    <a:lstStyle/>
                    <a:p>
                      <a:r>
                        <a:rPr lang="en-US" dirty="0"/>
                        <a:t>MRMS</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135431594"/>
                  </a:ext>
                </a:extLst>
              </a:tr>
            </a:tbl>
          </a:graphicData>
        </a:graphic>
      </p:graphicFrame>
    </p:spTree>
    <p:extLst>
      <p:ext uri="{BB962C8B-B14F-4D97-AF65-F5344CB8AC3E}">
        <p14:creationId xmlns:p14="http://schemas.microsoft.com/office/powerpoint/2010/main" val="3341358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1DA5A-429E-C949-9C56-D8831B13C54A}"/>
              </a:ext>
            </a:extLst>
          </p:cNvPr>
          <p:cNvSpPr>
            <a:spLocks noGrp="1"/>
          </p:cNvSpPr>
          <p:nvPr>
            <p:ph type="title"/>
          </p:nvPr>
        </p:nvSpPr>
        <p:spPr/>
        <p:txBody>
          <a:bodyPr>
            <a:noAutofit/>
          </a:bodyPr>
          <a:lstStyle/>
          <a:p>
            <a:r>
              <a:rPr lang="en-US" sz="3600" dirty="0"/>
              <a:t>FIGURE 8: Scatter volume, intensity, frequency, and peak intensity for each product with matched spatial resolution, temporal resolution, and both</a:t>
            </a:r>
          </a:p>
        </p:txBody>
      </p:sp>
      <p:sp>
        <p:nvSpPr>
          <p:cNvPr id="3" name="Content Placeholder 2">
            <a:extLst>
              <a:ext uri="{FF2B5EF4-FFF2-40B4-BE49-F238E27FC236}">
                <a16:creationId xmlns:a16="http://schemas.microsoft.com/office/drawing/2014/main" id="{268292F9-FE84-A149-A3D8-88A9850502D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5544425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3362</TotalTime>
  <Words>675</Words>
  <Application>Microsoft Macintosh PowerPoint</Application>
  <PresentationFormat>Widescreen</PresentationFormat>
  <Paragraphs>87</Paragraphs>
  <Slides>10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Cambria</vt:lpstr>
      <vt:lpstr>Times New Roman</vt:lpstr>
      <vt:lpstr>Office Theme</vt:lpstr>
      <vt:lpstr>FIGURE 1: map of sites with overlaid graphs showing precipitation product comparison for select sites for ‘typical' storms</vt:lpstr>
      <vt:lpstr>TABLE 1: precipitation products</vt:lpstr>
      <vt:lpstr>FIGURE 2: Cumulative precipitation comparison for select sites</vt:lpstr>
      <vt:lpstr>FIGURE 3: Scatter volume, intensity, frequency, and peak intensity for each product against the ensemble mean</vt:lpstr>
      <vt:lpstr>TABLE 2: Bias and variability for volume and intensity for each product; for exact locations only; and for matched spatial/temporal/both resolutions</vt:lpstr>
      <vt:lpstr>FIGURE 4: Precipitation frequency vs. peak intensity for landslide-triggering storm by site by product</vt:lpstr>
      <vt:lpstr>FIGURE 5: Example Intensity-Duration Threshold with multiple precipitation products plotted on top, landslide-triggering events in bold</vt:lpstr>
      <vt:lpstr>TABLE 2: True positives, true negatives, false positives, false negatives, and threat score for each product and threshold (For exact locations only and matched resolutions in parentheses)</vt:lpstr>
      <vt:lpstr>FIGURE 8: Scatter volume, intensity, frequency, and peak intensity for each product with matched spatial resolution, temporal resolution, and both</vt:lpstr>
      <vt:lpstr>FIGURE 9: Intensity-Duration Threshold example for each product with matched spatial resolution, temporal resolution, and both</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FIGURE 1: map of sites with overlaid graphs showing precipitation product comparison for select sites for ‘typical' storms</dc:title>
  <dc:creator>Elsa Star Culler</dc:creator>
  <cp:lastModifiedBy>Elsa Star Culler</cp:lastModifiedBy>
  <cp:revision>16</cp:revision>
  <dcterms:created xsi:type="dcterms:W3CDTF">2020-10-26T17:42:34Z</dcterms:created>
  <dcterms:modified xsi:type="dcterms:W3CDTF">2020-11-10T04:54:59Z</dcterms:modified>
</cp:coreProperties>
</file>

<file path=docProps/thumbnail.jpeg>
</file>